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7" r:id="rId5"/>
    <p:sldId id="268" r:id="rId6"/>
    <p:sldId id="261" r:id="rId7"/>
    <p:sldId id="269" r:id="rId8"/>
    <p:sldId id="271" r:id="rId9"/>
    <p:sldId id="272" r:id="rId10"/>
    <p:sldId id="270" r:id="rId11"/>
    <p:sldId id="273" r:id="rId12"/>
    <p:sldId id="277" r:id="rId13"/>
    <p:sldId id="274" r:id="rId14"/>
    <p:sldId id="275" r:id="rId15"/>
    <p:sldId id="276" r:id="rId16"/>
    <p:sldId id="279" r:id="rId17"/>
    <p:sldId id="278" r:id="rId18"/>
    <p:sldId id="281" r:id="rId19"/>
    <p:sldId id="280" r:id="rId20"/>
    <p:sldId id="294" r:id="rId21"/>
    <p:sldId id="282" r:id="rId22"/>
    <p:sldId id="285" r:id="rId23"/>
    <p:sldId id="284" r:id="rId24"/>
    <p:sldId id="283" r:id="rId25"/>
    <p:sldId id="286" r:id="rId26"/>
    <p:sldId id="287" r:id="rId27"/>
    <p:sldId id="288" r:id="rId28"/>
    <p:sldId id="289" r:id="rId29"/>
    <p:sldId id="291" r:id="rId30"/>
    <p:sldId id="296" r:id="rId31"/>
    <p:sldId id="300" r:id="rId32"/>
    <p:sldId id="293" r:id="rId33"/>
    <p:sldId id="297" r:id="rId34"/>
    <p:sldId id="298" r:id="rId35"/>
    <p:sldId id="299" r:id="rId36"/>
    <p:sldId id="301" r:id="rId37"/>
    <p:sldId id="302" r:id="rId38"/>
    <p:sldId id="290" r:id="rId39"/>
    <p:sldId id="303" r:id="rId40"/>
    <p:sldId id="295" r:id="rId41"/>
    <p:sldId id="305" r:id="rId42"/>
    <p:sldId id="304" r:id="rId43"/>
    <p:sldId id="306" r:id="rId44"/>
    <p:sldId id="292" r:id="rId45"/>
    <p:sldId id="307" r:id="rId46"/>
    <p:sldId id="308" r:id="rId47"/>
    <p:sldId id="309" r:id="rId48"/>
    <p:sldId id="264" r:id="rId49"/>
    <p:sldId id="263" r:id="rId50"/>
    <p:sldId id="260" r:id="rId51"/>
    <p:sldId id="259" r:id="rId52"/>
    <p:sldId id="310" r:id="rId53"/>
    <p:sldId id="25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C95F8-CAB5-4F8C-9608-AA8D2E77FB99}"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C95F8-CAB5-4F8C-9608-AA8D2E77FB99}" type="datetimeFigureOut">
              <a:rPr lang="en-US" smtClean="0"/>
              <a:pPr/>
              <a:t>12/27/2021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C95F8-CAB5-4F8C-9608-AA8D2E77FB99}" type="datetimeFigureOut">
              <a:rPr lang="en-US" smtClean="0"/>
              <a:pPr/>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C95F8-CAB5-4F8C-9608-AA8D2E77FB99}" type="datetimeFigureOut">
              <a:rPr lang="en-US" smtClean="0"/>
              <a:pPr/>
              <a:t>12/27/2021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C95F8-CAB5-4F8C-9608-AA8D2E77FB99}" type="datetimeFigureOut">
              <a:rPr lang="en-US" smtClean="0"/>
              <a:pPr/>
              <a:t>12/27/2021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C95F8-CAB5-4F8C-9608-AA8D2E77FB99}" type="datetimeFigureOut">
              <a:rPr lang="en-US" smtClean="0"/>
              <a:pPr/>
              <a:t>12/27/2021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C95F8-CAB5-4F8C-9608-AA8D2E77FB99}" type="datetimeFigureOut">
              <a:rPr lang="en-US" smtClean="0"/>
              <a:pPr/>
              <a:t>12/27/2021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34592-0310-4387-B628-0A980EBCE0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C95F8-CAB5-4F8C-9608-AA8D2E77FB99}" type="datetimeFigureOut">
              <a:rPr lang="en-US" smtClean="0"/>
              <a:pPr/>
              <a:t>12/27/2021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34592-0310-4387-B628-0A980EBCE0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oneysmart.gov.au/home-loans/choosing-a-home-loan" TargetMode="External"/><Relationship Id="rId2" Type="http://schemas.openxmlformats.org/officeDocument/2006/relationships/hyperlink" Target="https://moneysmart.gov.au/home-loans/pay-off-your-mortgage-faster" TargetMode="External"/><Relationship Id="rId1" Type="http://schemas.openxmlformats.org/officeDocument/2006/relationships/slideLayout" Target="../slideLayouts/slideLayout2.xml"/><Relationship Id="rId4" Type="http://schemas.openxmlformats.org/officeDocument/2006/relationships/hyperlink" Target="https://www.nab.com.au/personal/life-moments/home-property/pay-off-home-loan/should-i-pay-of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6.jpeg"/><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superannuation.asn.au/resources/retirement-standard" TargetMode="External"/><Relationship Id="rId2" Type="http://schemas.openxmlformats.org/officeDocument/2006/relationships/hyperlink" Target="https://moneysmart.gov.au/glossary/asfa-retirement-standard"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mailto:sales@justsign.com.au" TargetMode="External"/><Relationship Id="rId3" Type="http://schemas.openxmlformats.org/officeDocument/2006/relationships/hyperlink" Target="http://www.trustdeed.com.au/" TargetMode="External"/><Relationship Id="rId7" Type="http://schemas.openxmlformats.org/officeDocument/2006/relationships/hyperlink" Target="mailto:sales@onlinesmsfaudit.com.au" TargetMode="External"/><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hyperlink" Target="mailto:sales@trustdeed.com.au" TargetMode="External"/><Relationship Id="rId5" Type="http://schemas.openxmlformats.org/officeDocument/2006/relationships/hyperlink" Target="http://www.justsign.com.au/" TargetMode="External"/><Relationship Id="rId4" Type="http://schemas.openxmlformats.org/officeDocument/2006/relationships/hyperlink" Target="http://www.onlinesmsfaudit.com.a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15616" y="5157192"/>
            <a:ext cx="6782691" cy="646331"/>
          </a:xfrm>
          <a:prstGeom prst="rect">
            <a:avLst/>
          </a:prstGeom>
          <a:noFill/>
        </p:spPr>
        <p:txBody>
          <a:bodyPr wrap="none" rtlCol="0">
            <a:spAutoFit/>
          </a:bodyPr>
          <a:lstStyle/>
          <a:p>
            <a:r>
              <a:rPr lang="en-AU" sz="3600" dirty="0" smtClean="0"/>
              <a:t>How much in retirement is enough </a:t>
            </a:r>
            <a:endParaRPr lang="en-AU" sz="3600" dirty="0"/>
          </a:p>
        </p:txBody>
      </p:sp>
      <p:sp>
        <p:nvSpPr>
          <p:cNvPr id="3" name="TextBox 2"/>
          <p:cNvSpPr txBox="1"/>
          <p:nvPr/>
        </p:nvSpPr>
        <p:spPr>
          <a:xfrm>
            <a:off x="2843808" y="5996226"/>
            <a:ext cx="3432350" cy="861774"/>
          </a:xfrm>
          <a:prstGeom prst="rect">
            <a:avLst/>
          </a:prstGeom>
          <a:noFill/>
        </p:spPr>
        <p:txBody>
          <a:bodyPr wrap="none" rtlCol="0">
            <a:spAutoFit/>
          </a:bodyPr>
          <a:lstStyle/>
          <a:p>
            <a:r>
              <a:rPr lang="en-AU" sz="3200" dirty="0" smtClean="0"/>
              <a:t>Manoj Abichandani</a:t>
            </a:r>
          </a:p>
          <a:p>
            <a:r>
              <a:rPr lang="en-AU" dirty="0" smtClean="0"/>
              <a:t>SMSF Specialist (UNSW)</a:t>
            </a:r>
            <a:endParaRPr lang="en-A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These people will delay your retirement </a:t>
            </a:r>
            <a:endParaRPr lang="en-AU" sz="3200" dirty="0"/>
          </a:p>
        </p:txBody>
      </p:sp>
      <p:sp>
        <p:nvSpPr>
          <p:cNvPr id="3" name="Content Placeholder 2"/>
          <p:cNvSpPr>
            <a:spLocks noGrp="1"/>
          </p:cNvSpPr>
          <p:nvPr>
            <p:ph idx="1"/>
          </p:nvPr>
        </p:nvSpPr>
        <p:spPr/>
        <p:txBody>
          <a:bodyPr>
            <a:normAutofit/>
          </a:bodyPr>
          <a:lstStyle/>
          <a:p>
            <a:r>
              <a:rPr lang="en-AU" sz="2400" dirty="0" smtClean="0"/>
              <a:t>Tax man</a:t>
            </a:r>
          </a:p>
          <a:p>
            <a:r>
              <a:rPr lang="en-AU" sz="2400" dirty="0" smtClean="0"/>
              <a:t>Bank man</a:t>
            </a:r>
          </a:p>
          <a:p>
            <a:r>
              <a:rPr lang="en-AU" sz="2400" dirty="0" smtClean="0"/>
              <a:t>Employer</a:t>
            </a:r>
            <a:endParaRPr lang="en-A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These people will delay your retirement </a:t>
            </a:r>
            <a:endParaRPr lang="en-AU" sz="3200" dirty="0"/>
          </a:p>
        </p:txBody>
      </p:sp>
      <p:sp>
        <p:nvSpPr>
          <p:cNvPr id="3" name="Content Placeholder 2"/>
          <p:cNvSpPr>
            <a:spLocks noGrp="1"/>
          </p:cNvSpPr>
          <p:nvPr>
            <p:ph idx="1"/>
          </p:nvPr>
        </p:nvSpPr>
        <p:spPr/>
        <p:txBody>
          <a:bodyPr>
            <a:normAutofit/>
          </a:bodyPr>
          <a:lstStyle/>
          <a:p>
            <a:r>
              <a:rPr lang="en-AU" sz="2400" dirty="0" smtClean="0"/>
              <a:t>Tax man = pay less tax</a:t>
            </a:r>
          </a:p>
          <a:p>
            <a:r>
              <a:rPr lang="en-AU" sz="2400" dirty="0" smtClean="0"/>
              <a:t>Bank man = fool him</a:t>
            </a:r>
          </a:p>
          <a:p>
            <a:r>
              <a:rPr lang="en-AU" sz="2400" dirty="0" smtClean="0"/>
              <a:t>Employer = Get rid of him, if you can</a:t>
            </a:r>
            <a:endParaRPr lang="en-A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algn="ctr">
              <a:buNone/>
            </a:pPr>
            <a:endParaRPr lang="en-AU" sz="4400" dirty="0" smtClean="0"/>
          </a:p>
          <a:p>
            <a:pPr algn="ctr">
              <a:buNone/>
            </a:pPr>
            <a:r>
              <a:rPr lang="en-AU" sz="4400" dirty="0" smtClean="0"/>
              <a:t>How do you pay less Tax</a:t>
            </a:r>
          </a:p>
          <a:p>
            <a:pPr algn="ctr">
              <a:buNone/>
            </a:pPr>
            <a:endParaRPr lang="en-AU" dirty="0" smtClean="0"/>
          </a:p>
          <a:p>
            <a:pPr algn="ctr">
              <a:buNone/>
            </a:pPr>
            <a:r>
              <a:rPr lang="en-AU" dirty="0" smtClean="0"/>
              <a:t>Earn Less Taxable Income</a:t>
            </a:r>
            <a:endParaRPr lang="en-A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AU" sz="3200" dirty="0" smtClean="0"/>
              <a:t>Tax man = pay less tax</a:t>
            </a:r>
            <a:br>
              <a:rPr lang="en-AU" sz="3200" dirty="0" smtClean="0"/>
            </a:br>
            <a:endParaRPr lang="en-AU" sz="3200" dirty="0"/>
          </a:p>
        </p:txBody>
      </p:sp>
      <p:sp>
        <p:nvSpPr>
          <p:cNvPr id="3" name="Content Placeholder 2"/>
          <p:cNvSpPr>
            <a:spLocks noGrp="1"/>
          </p:cNvSpPr>
          <p:nvPr>
            <p:ph idx="1"/>
          </p:nvPr>
        </p:nvSpPr>
        <p:spPr>
          <a:xfrm>
            <a:off x="395536" y="1196752"/>
            <a:ext cx="8435280" cy="4525963"/>
          </a:xfrm>
        </p:spPr>
        <p:txBody>
          <a:bodyPr>
            <a:normAutofit/>
          </a:bodyPr>
          <a:lstStyle/>
          <a:p>
            <a:pPr>
              <a:buNone/>
            </a:pPr>
            <a:r>
              <a:rPr lang="en-AU" sz="2400" dirty="0" smtClean="0"/>
              <a:t>Tax man will tax you more if your income is more</a:t>
            </a:r>
            <a:endParaRPr lang="en-AU" sz="2400" dirty="0"/>
          </a:p>
        </p:txBody>
      </p:sp>
      <p:graphicFrame>
        <p:nvGraphicFramePr>
          <p:cNvPr id="4" name="Table 3"/>
          <p:cNvGraphicFramePr>
            <a:graphicFrameLocks noGrp="1"/>
          </p:cNvGraphicFramePr>
          <p:nvPr/>
        </p:nvGraphicFramePr>
        <p:xfrm>
          <a:off x="395536" y="2276872"/>
          <a:ext cx="8136904" cy="4269065"/>
        </p:xfrm>
        <a:graphic>
          <a:graphicData uri="http://schemas.openxmlformats.org/drawingml/2006/table">
            <a:tbl>
              <a:tblPr/>
              <a:tblGrid>
                <a:gridCol w="2520280"/>
                <a:gridCol w="5616624"/>
              </a:tblGrid>
              <a:tr h="524807">
                <a:tc>
                  <a:txBody>
                    <a:bodyPr/>
                    <a:lstStyle/>
                    <a:p>
                      <a:pPr algn="l" fontAlgn="ctr"/>
                      <a:r>
                        <a:rPr lang="en-AU" sz="1800" b="0" dirty="0">
                          <a:solidFill>
                            <a:srgbClr val="666666"/>
                          </a:solidFill>
                          <a:latin typeface="Swiss721BT-Bold"/>
                        </a:rPr>
                        <a:t>Taxable income</a:t>
                      </a:r>
                    </a:p>
                  </a:txBody>
                  <a:tcPr marL="112889" marR="112889" marT="112889" marB="112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c>
                  <a:txBody>
                    <a:bodyPr/>
                    <a:lstStyle/>
                    <a:p>
                      <a:pPr algn="l" fontAlgn="ctr"/>
                      <a:r>
                        <a:rPr lang="en-AU" sz="1800" b="0" dirty="0">
                          <a:solidFill>
                            <a:srgbClr val="666666"/>
                          </a:solidFill>
                          <a:latin typeface="Swiss721BT-Bold"/>
                        </a:rPr>
                        <a:t>Tax on this income</a:t>
                      </a:r>
                    </a:p>
                  </a:txBody>
                  <a:tcPr marL="112889" marR="112889" marT="112889" marB="112889"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r>
              <a:tr h="524807">
                <a:tc>
                  <a:txBody>
                    <a:bodyPr/>
                    <a:lstStyle/>
                    <a:p>
                      <a:pPr fontAlgn="t"/>
                      <a:r>
                        <a:rPr lang="en-AU" sz="1800" b="0" dirty="0">
                          <a:solidFill>
                            <a:srgbClr val="666666"/>
                          </a:solidFill>
                          <a:latin typeface="Swiss721BT-Light"/>
                        </a:rPr>
                        <a:t>0 – $18,200</a:t>
                      </a:r>
                    </a:p>
                  </a:txBody>
                  <a:tcPr marL="112889" marR="112889" marT="112889" marB="11288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AU" sz="1800" b="0">
                          <a:solidFill>
                            <a:srgbClr val="666666"/>
                          </a:solidFill>
                          <a:latin typeface="Swiss721BT-Light"/>
                        </a:rPr>
                        <a:t>Nil</a:t>
                      </a:r>
                    </a:p>
                  </a:txBody>
                  <a:tcPr marL="112889" marR="112889" marT="112889" marB="11288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966610">
                <a:tc>
                  <a:txBody>
                    <a:bodyPr/>
                    <a:lstStyle/>
                    <a:p>
                      <a:pPr fontAlgn="t"/>
                      <a:r>
                        <a:rPr lang="en-AU" sz="1800" b="0" dirty="0">
                          <a:solidFill>
                            <a:srgbClr val="666666"/>
                          </a:solidFill>
                          <a:latin typeface="Swiss721BT-Light"/>
                        </a:rPr>
                        <a:t>$18,201 – </a:t>
                      </a:r>
                      <a:r>
                        <a:rPr lang="en-AU" sz="1800" b="0" dirty="0">
                          <a:solidFill>
                            <a:srgbClr val="FF0000"/>
                          </a:solidFill>
                          <a:latin typeface="Swiss721BT-Light"/>
                        </a:rPr>
                        <a:t>$45,000</a:t>
                      </a:r>
                    </a:p>
                  </a:txBody>
                  <a:tcPr marL="112889" marR="112889" marT="112889" marB="11288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AU" sz="1800" b="0" dirty="0">
                          <a:solidFill>
                            <a:srgbClr val="666666"/>
                          </a:solidFill>
                          <a:latin typeface="Swiss721BT-Light"/>
                        </a:rPr>
                        <a:t>19 cents for each $1 over $</a:t>
                      </a:r>
                      <a:r>
                        <a:rPr lang="en-AU" sz="1800" b="0" dirty="0" smtClean="0">
                          <a:solidFill>
                            <a:srgbClr val="666666"/>
                          </a:solidFill>
                          <a:latin typeface="Swiss721BT-Light"/>
                        </a:rPr>
                        <a:t>18,200</a:t>
                      </a:r>
                    </a:p>
                    <a:p>
                      <a:pPr fontAlgn="t"/>
                      <a:r>
                        <a:rPr lang="en-AU" sz="1800" b="0" dirty="0" smtClean="0">
                          <a:solidFill>
                            <a:srgbClr val="FF0000"/>
                          </a:solidFill>
                          <a:latin typeface="Swiss721BT-Light"/>
                        </a:rPr>
                        <a:t>$45,000 - $18,200 = $26,800 x 19% = $5,092</a:t>
                      </a:r>
                      <a:endParaRPr lang="en-AU" sz="1800" b="0" dirty="0">
                        <a:solidFill>
                          <a:srgbClr val="FF0000"/>
                        </a:solidFill>
                        <a:latin typeface="Swiss721BT-Light"/>
                      </a:endParaRPr>
                    </a:p>
                  </a:txBody>
                  <a:tcPr marL="112889" marR="112889" marT="112889" marB="11288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720080">
                <a:tc>
                  <a:txBody>
                    <a:bodyPr/>
                    <a:lstStyle/>
                    <a:p>
                      <a:pPr fontAlgn="t"/>
                      <a:r>
                        <a:rPr lang="en-AU" sz="1800" b="0">
                          <a:solidFill>
                            <a:srgbClr val="666666"/>
                          </a:solidFill>
                          <a:latin typeface="Swiss721BT-Light"/>
                        </a:rPr>
                        <a:t>$45,001 – $120,000</a:t>
                      </a:r>
                    </a:p>
                  </a:txBody>
                  <a:tcPr marL="112889" marR="112889" marT="112889" marB="11288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AU" sz="1800" b="0">
                          <a:solidFill>
                            <a:srgbClr val="666666"/>
                          </a:solidFill>
                          <a:latin typeface="Swiss721BT-Light"/>
                        </a:rPr>
                        <a:t>$5,092 plus 32.5 cents for each $1 over $45,000</a:t>
                      </a:r>
                    </a:p>
                  </a:txBody>
                  <a:tcPr marL="112889" marR="112889" marT="112889" marB="11288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720080">
                <a:tc>
                  <a:txBody>
                    <a:bodyPr/>
                    <a:lstStyle/>
                    <a:p>
                      <a:pPr fontAlgn="t"/>
                      <a:r>
                        <a:rPr lang="en-AU" sz="1800" b="0">
                          <a:solidFill>
                            <a:srgbClr val="666666"/>
                          </a:solidFill>
                          <a:latin typeface="Swiss721BT-Light"/>
                        </a:rPr>
                        <a:t>$120,001 – $180,000</a:t>
                      </a:r>
                    </a:p>
                  </a:txBody>
                  <a:tcPr marL="112889" marR="112889" marT="112889" marB="11288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AU" sz="1800" b="0">
                          <a:solidFill>
                            <a:srgbClr val="666666"/>
                          </a:solidFill>
                          <a:latin typeface="Swiss721BT-Light"/>
                        </a:rPr>
                        <a:t>$29,467 plus 37 cents for each $1 over $120,000</a:t>
                      </a:r>
                    </a:p>
                  </a:txBody>
                  <a:tcPr marL="112889" marR="112889" marT="112889" marB="11288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812681">
                <a:tc>
                  <a:txBody>
                    <a:bodyPr/>
                    <a:lstStyle/>
                    <a:p>
                      <a:pPr fontAlgn="t"/>
                      <a:r>
                        <a:rPr lang="en-AU" sz="1800" b="0">
                          <a:solidFill>
                            <a:srgbClr val="666666"/>
                          </a:solidFill>
                          <a:latin typeface="Swiss721BT-Light"/>
                        </a:rPr>
                        <a:t>$180,001 and over</a:t>
                      </a:r>
                    </a:p>
                  </a:txBody>
                  <a:tcPr marL="112889" marR="112889" marT="112889" marB="11288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fontAlgn="t"/>
                      <a:r>
                        <a:rPr lang="en-AU" sz="1800" b="0" dirty="0">
                          <a:solidFill>
                            <a:srgbClr val="666666"/>
                          </a:solidFill>
                          <a:latin typeface="Swiss721BT-Light"/>
                        </a:rPr>
                        <a:t>$51,667 plus 45 cents for each $1 over $180,000</a:t>
                      </a:r>
                    </a:p>
                  </a:txBody>
                  <a:tcPr marL="112889" marR="112889" marT="112889" marB="112889">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pPr algn="l"/>
            <a:r>
              <a:rPr lang="en-AU" sz="3200" dirty="0" smtClean="0"/>
              <a:t>Some Facts</a:t>
            </a:r>
            <a:endParaRPr lang="en-AU" sz="3200" dirty="0"/>
          </a:p>
        </p:txBody>
      </p:sp>
      <p:sp>
        <p:nvSpPr>
          <p:cNvPr id="3" name="Content Placeholder 2"/>
          <p:cNvSpPr>
            <a:spLocks noGrp="1"/>
          </p:cNvSpPr>
          <p:nvPr>
            <p:ph idx="1"/>
          </p:nvPr>
        </p:nvSpPr>
        <p:spPr>
          <a:xfrm>
            <a:off x="467544" y="1124744"/>
            <a:ext cx="8229600" cy="4525963"/>
          </a:xfrm>
        </p:spPr>
        <p:txBody>
          <a:bodyPr/>
          <a:lstStyle/>
          <a:p>
            <a:pPr marL="457200" indent="-457200">
              <a:buFont typeface="+mj-lt"/>
              <a:buAutoNum type="arabicPeriod"/>
            </a:pPr>
            <a:r>
              <a:rPr lang="en-AU" sz="2400" dirty="0" smtClean="0"/>
              <a:t>If you earn more than $1 more than $45,000 – Tax man will come and take away 32.5% plus 2% Medicare Levy – more than 1/3</a:t>
            </a:r>
            <a:r>
              <a:rPr lang="en-AU" sz="2400" baseline="30000" dirty="0" smtClean="0"/>
              <a:t>rd</a:t>
            </a:r>
            <a:r>
              <a:rPr lang="en-AU" sz="2400" dirty="0" smtClean="0"/>
              <a:t> of your income</a:t>
            </a:r>
          </a:p>
          <a:p>
            <a:pPr marL="457200" indent="-457200">
              <a:buFont typeface="+mj-lt"/>
              <a:buAutoNum type="arabicPeriod"/>
            </a:pPr>
            <a:r>
              <a:rPr lang="en-AU" sz="2400" dirty="0" smtClean="0"/>
              <a:t>Tax rate of companies is only 25%</a:t>
            </a:r>
          </a:p>
          <a:p>
            <a:pPr marL="457200" indent="-457200">
              <a:buFont typeface="+mj-lt"/>
              <a:buAutoNum type="arabicPeriod"/>
            </a:pPr>
            <a:r>
              <a:rPr lang="en-AU" sz="2400" dirty="0" smtClean="0"/>
              <a:t>If you have a company = you will pay less tax </a:t>
            </a:r>
          </a:p>
          <a:p>
            <a:pPr marL="457200" indent="-457200">
              <a:buNone/>
            </a:pPr>
            <a:r>
              <a:rPr lang="en-AU" sz="2400" dirty="0" smtClean="0"/>
              <a:t>(does not apply to employees – due to PSI rules) </a:t>
            </a:r>
          </a:p>
          <a:p>
            <a:pPr marL="0" indent="0">
              <a:buNone/>
            </a:pPr>
            <a:endParaRPr lang="en-AU" sz="2400" dirty="0" smtClean="0"/>
          </a:p>
          <a:p>
            <a:pPr marL="514350" indent="-514350">
              <a:buNone/>
            </a:pPr>
            <a:endParaRPr lang="en-AU" dirty="0"/>
          </a:p>
        </p:txBody>
      </p:sp>
      <p:graphicFrame>
        <p:nvGraphicFramePr>
          <p:cNvPr id="4" name="Content Placeholder 3"/>
          <p:cNvGraphicFramePr>
            <a:graphicFrameLocks/>
          </p:cNvGraphicFramePr>
          <p:nvPr/>
        </p:nvGraphicFramePr>
        <p:xfrm>
          <a:off x="683568" y="3930666"/>
          <a:ext cx="7704856" cy="2927334"/>
        </p:xfrm>
        <a:graphic>
          <a:graphicData uri="http://schemas.openxmlformats.org/drawingml/2006/table">
            <a:tbl>
              <a:tblPr/>
              <a:tblGrid>
                <a:gridCol w="1926214"/>
                <a:gridCol w="1926214"/>
                <a:gridCol w="1926214"/>
                <a:gridCol w="1926214"/>
              </a:tblGrid>
              <a:tr h="224370">
                <a:tc gridSpan="4">
                  <a:txBody>
                    <a:bodyPr/>
                    <a:lstStyle/>
                    <a:p>
                      <a:r>
                        <a:rPr lang="en-AU" sz="1800" dirty="0">
                          <a:latin typeface="+mn-lt"/>
                        </a:rPr>
                        <a:t>Table: Progressive changes to the company tax rate</a:t>
                      </a:r>
                    </a:p>
                  </a:txBody>
                  <a:tcPr marL="86209" marR="86209" marT="43104" marB="43104" anchor="ctr">
                    <a:solidFill>
                      <a:srgbClr val="FFFFFF"/>
                    </a:solidFill>
                  </a:tcPr>
                </a:tc>
                <a:tc hMerge="1">
                  <a:txBody>
                    <a:bodyPr/>
                    <a:lstStyle/>
                    <a:p>
                      <a:endParaRPr lang="en-AU"/>
                    </a:p>
                  </a:txBody>
                  <a:tcPr/>
                </a:tc>
                <a:tc hMerge="1">
                  <a:txBody>
                    <a:bodyPr/>
                    <a:lstStyle/>
                    <a:p>
                      <a:endParaRPr lang="en-AU"/>
                    </a:p>
                  </a:txBody>
                  <a:tcPr/>
                </a:tc>
                <a:tc hMerge="1">
                  <a:txBody>
                    <a:bodyPr/>
                    <a:lstStyle/>
                    <a:p>
                      <a:endParaRPr lang="en-AU"/>
                    </a:p>
                  </a:txBody>
                  <a:tcPr/>
                </a:tc>
              </a:tr>
              <a:tr h="808324">
                <a:tc>
                  <a:txBody>
                    <a:bodyPr/>
                    <a:lstStyle/>
                    <a:p>
                      <a:pPr algn="l" fontAlgn="ctr"/>
                      <a:r>
                        <a:rPr lang="en-AU" sz="1800" b="0" dirty="0">
                          <a:solidFill>
                            <a:srgbClr val="666666"/>
                          </a:solidFill>
                          <a:latin typeface="+mn-lt"/>
                        </a:rPr>
                        <a:t>Income year</a:t>
                      </a:r>
                    </a:p>
                  </a:txBody>
                  <a:tcPr marL="107761" marR="107761" marT="107761" marB="10776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DDE1E2"/>
                    </a:solidFill>
                  </a:tcPr>
                </a:tc>
                <a:tc>
                  <a:txBody>
                    <a:bodyPr/>
                    <a:lstStyle/>
                    <a:p>
                      <a:pPr algn="l" fontAlgn="ctr"/>
                      <a:r>
                        <a:rPr lang="en-AU" sz="1800" b="0" dirty="0">
                          <a:solidFill>
                            <a:srgbClr val="666666"/>
                          </a:solidFill>
                          <a:latin typeface="+mn-lt"/>
                        </a:rPr>
                        <a:t>Aggregated turnover threshold</a:t>
                      </a:r>
                    </a:p>
                  </a:txBody>
                  <a:tcPr marL="107761" marR="107761" marT="107761" marB="10776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c>
                  <a:txBody>
                    <a:bodyPr/>
                    <a:lstStyle/>
                    <a:p>
                      <a:pPr algn="l" fontAlgn="ctr"/>
                      <a:r>
                        <a:rPr lang="en-AU" sz="1800" b="0" dirty="0">
                          <a:solidFill>
                            <a:srgbClr val="666666"/>
                          </a:solidFill>
                          <a:latin typeface="+mn-lt"/>
                        </a:rPr>
                        <a:t>Tax rate for base rate entities under the threshold</a:t>
                      </a:r>
                    </a:p>
                  </a:txBody>
                  <a:tcPr marL="107761" marR="107761" marT="107761" marB="10776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c>
                  <a:txBody>
                    <a:bodyPr/>
                    <a:lstStyle/>
                    <a:p>
                      <a:pPr algn="l" fontAlgn="ctr"/>
                      <a:r>
                        <a:rPr lang="en-AU" sz="1800" b="0">
                          <a:solidFill>
                            <a:srgbClr val="666666"/>
                          </a:solidFill>
                          <a:latin typeface="+mn-lt"/>
                        </a:rPr>
                        <a:t>Tax rate for all other companies</a:t>
                      </a:r>
                    </a:p>
                  </a:txBody>
                  <a:tcPr marL="107761" marR="107761" marT="107761" marB="10776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r>
              <a:tr h="308400">
                <a:tc>
                  <a:txBody>
                    <a:bodyPr/>
                    <a:lstStyle/>
                    <a:p>
                      <a:pPr algn="l" fontAlgn="ctr"/>
                      <a:r>
                        <a:rPr lang="en-AU" sz="1800" b="0" dirty="0">
                          <a:solidFill>
                            <a:srgbClr val="666666"/>
                          </a:solidFill>
                          <a:latin typeface="+mn-lt"/>
                        </a:rPr>
                        <a:t>2020–21</a:t>
                      </a:r>
                    </a:p>
                  </a:txBody>
                  <a:tcPr marL="107761" marR="107761" marT="107761" marB="10776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c>
                  <a:txBody>
                    <a:bodyPr/>
                    <a:lstStyle/>
                    <a:p>
                      <a:pPr algn="r" fontAlgn="t"/>
                      <a:r>
                        <a:rPr lang="en-AU" sz="1800" b="0">
                          <a:solidFill>
                            <a:srgbClr val="666666"/>
                          </a:solidFill>
                          <a:latin typeface="+mn-lt"/>
                        </a:rPr>
                        <a:t>$50m</a:t>
                      </a:r>
                    </a:p>
                  </a:txBody>
                  <a:tcPr marL="107761" marR="107761" marT="107761" marB="1077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AU" sz="1800" b="0" dirty="0">
                          <a:solidFill>
                            <a:srgbClr val="666666"/>
                          </a:solidFill>
                          <a:latin typeface="+mn-lt"/>
                        </a:rPr>
                        <a:t>26.0%</a:t>
                      </a:r>
                    </a:p>
                  </a:txBody>
                  <a:tcPr marL="107761" marR="107761" marT="107761" marB="1077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AU" sz="1800" b="0" dirty="0">
                          <a:solidFill>
                            <a:srgbClr val="666666"/>
                          </a:solidFill>
                          <a:latin typeface="+mn-lt"/>
                        </a:rPr>
                        <a:t>30.0%</a:t>
                      </a:r>
                    </a:p>
                  </a:txBody>
                  <a:tcPr marL="107761" marR="107761" marT="107761" marB="1077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531114">
                <a:tc>
                  <a:txBody>
                    <a:bodyPr/>
                    <a:lstStyle/>
                    <a:p>
                      <a:pPr algn="l" fontAlgn="ctr"/>
                      <a:r>
                        <a:rPr lang="en-AU" sz="1800" b="0">
                          <a:solidFill>
                            <a:srgbClr val="666666"/>
                          </a:solidFill>
                          <a:latin typeface="+mn-lt"/>
                        </a:rPr>
                        <a:t>2021–22 and future years</a:t>
                      </a:r>
                    </a:p>
                  </a:txBody>
                  <a:tcPr marL="107761" marR="107761" marT="107761" marB="107761"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c>
                  <a:txBody>
                    <a:bodyPr/>
                    <a:lstStyle/>
                    <a:p>
                      <a:pPr algn="r" fontAlgn="t"/>
                      <a:r>
                        <a:rPr lang="en-AU" sz="1800" b="0">
                          <a:solidFill>
                            <a:srgbClr val="666666"/>
                          </a:solidFill>
                          <a:latin typeface="+mn-lt"/>
                        </a:rPr>
                        <a:t>$50m</a:t>
                      </a:r>
                    </a:p>
                  </a:txBody>
                  <a:tcPr marL="107761" marR="107761" marT="107761" marB="1077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AU" sz="1800" b="0" dirty="0">
                          <a:solidFill>
                            <a:srgbClr val="FF0000"/>
                          </a:solidFill>
                          <a:latin typeface="+mn-lt"/>
                        </a:rPr>
                        <a:t>25.0%</a:t>
                      </a:r>
                    </a:p>
                  </a:txBody>
                  <a:tcPr marL="107761" marR="107761" marT="107761" marB="1077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r" fontAlgn="t"/>
                      <a:r>
                        <a:rPr lang="en-AU" sz="1800" b="0" dirty="0">
                          <a:solidFill>
                            <a:srgbClr val="666666"/>
                          </a:solidFill>
                          <a:latin typeface="+mn-lt"/>
                        </a:rPr>
                        <a:t>30.0%</a:t>
                      </a:r>
                    </a:p>
                  </a:txBody>
                  <a:tcPr marL="107761" marR="107761" marT="107761" marB="107761">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But $45,000 Income is not enough</a:t>
            </a:r>
            <a:endParaRPr lang="en-AU" sz="3200" dirty="0"/>
          </a:p>
        </p:txBody>
      </p:sp>
      <p:sp>
        <p:nvSpPr>
          <p:cNvPr id="6" name="Content Placeholder 5"/>
          <p:cNvSpPr>
            <a:spLocks noGrp="1"/>
          </p:cNvSpPr>
          <p:nvPr>
            <p:ph idx="1"/>
          </p:nvPr>
        </p:nvSpPr>
        <p:spPr/>
        <p:txBody>
          <a:bodyPr/>
          <a:lstStyle/>
          <a:p>
            <a:pPr marL="0" indent="0">
              <a:buNone/>
            </a:pPr>
            <a:r>
              <a:rPr lang="en-AU" sz="2400" dirty="0" smtClean="0"/>
              <a:t>$45,000 – less tax $5,000 (exact figure $5,092) = $40,000 x 2 (H &amp; W Working) = $80,000 </a:t>
            </a:r>
          </a:p>
          <a:p>
            <a:pPr marL="0" indent="0">
              <a:buNone/>
            </a:pPr>
            <a:endParaRPr lang="en-AU" sz="2400" dirty="0" smtClean="0"/>
          </a:p>
          <a:p>
            <a:pPr marL="0" indent="0">
              <a:buNone/>
            </a:pPr>
            <a:r>
              <a:rPr lang="en-AU" sz="2400" dirty="0" smtClean="0"/>
              <a:t>Or Can you spend $1,538 per week</a:t>
            </a:r>
          </a:p>
          <a:p>
            <a:pPr marL="0" indent="0">
              <a:buNone/>
            </a:pPr>
            <a:endParaRPr lang="en-AU" sz="2400" dirty="0" smtClean="0"/>
          </a:p>
          <a:p>
            <a:pPr marL="0" indent="0">
              <a:buNone/>
            </a:pPr>
            <a:r>
              <a:rPr lang="en-AU" sz="2400" dirty="0" smtClean="0">
                <a:solidFill>
                  <a:srgbClr val="FF0000"/>
                </a:solidFill>
              </a:rPr>
              <a:t>What about my home loan!</a:t>
            </a:r>
            <a:endParaRPr lang="en-AU" sz="2400"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Do you own the home if you own only 20%</a:t>
            </a:r>
            <a:endParaRPr lang="en-AU" sz="3200" dirty="0"/>
          </a:p>
        </p:txBody>
      </p:sp>
      <p:pic>
        <p:nvPicPr>
          <p:cNvPr id="4" name="Picture 3" descr="house.jpg"/>
          <p:cNvPicPr>
            <a:picLocks noChangeAspect="1"/>
          </p:cNvPicPr>
          <p:nvPr/>
        </p:nvPicPr>
        <p:blipFill>
          <a:blip r:embed="rId2" cstate="print"/>
          <a:stretch>
            <a:fillRect/>
          </a:stretch>
        </p:blipFill>
        <p:spPr>
          <a:xfrm>
            <a:off x="611560" y="1484784"/>
            <a:ext cx="3553742" cy="3815769"/>
          </a:xfrm>
          <a:prstGeom prst="rect">
            <a:avLst/>
          </a:prstGeom>
        </p:spPr>
      </p:pic>
      <p:sp>
        <p:nvSpPr>
          <p:cNvPr id="5" name="TextBox 4"/>
          <p:cNvSpPr txBox="1"/>
          <p:nvPr/>
        </p:nvSpPr>
        <p:spPr>
          <a:xfrm>
            <a:off x="5436096" y="2276872"/>
            <a:ext cx="3527119" cy="2308324"/>
          </a:xfrm>
          <a:prstGeom prst="rect">
            <a:avLst/>
          </a:prstGeom>
          <a:noFill/>
        </p:spPr>
        <p:txBody>
          <a:bodyPr wrap="none" rtlCol="0">
            <a:spAutoFit/>
          </a:bodyPr>
          <a:lstStyle/>
          <a:p>
            <a:r>
              <a:rPr lang="en-AU" dirty="0" smtClean="0"/>
              <a:t>Address = Bella Vista</a:t>
            </a:r>
          </a:p>
          <a:p>
            <a:endParaRPr lang="en-AU" dirty="0" smtClean="0"/>
          </a:p>
          <a:p>
            <a:r>
              <a:rPr lang="en-AU" dirty="0" smtClean="0"/>
              <a:t>Land = 700 Sq Meters</a:t>
            </a:r>
          </a:p>
          <a:p>
            <a:r>
              <a:rPr lang="en-AU" dirty="0" smtClean="0"/>
              <a:t>House = 40 Squares</a:t>
            </a:r>
          </a:p>
          <a:p>
            <a:r>
              <a:rPr lang="en-AU" dirty="0" smtClean="0"/>
              <a:t>20% = 8 Squares or say 70 Sq Meter</a:t>
            </a:r>
          </a:p>
          <a:p>
            <a:r>
              <a:rPr lang="en-AU" dirty="0" smtClean="0"/>
              <a:t> </a:t>
            </a:r>
            <a:endParaRPr lang="en-AU" dirty="0" smtClean="0"/>
          </a:p>
          <a:p>
            <a:r>
              <a:rPr lang="en-AU" dirty="0" smtClean="0"/>
              <a:t>You     = say Formal Lounge</a:t>
            </a:r>
          </a:p>
          <a:p>
            <a:r>
              <a:rPr lang="en-AU" dirty="0" smtClean="0"/>
              <a:t>Bank   = Rest of the house</a:t>
            </a:r>
            <a:endParaRPr lang="en-A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Land Bella Vista</a:t>
            </a:r>
            <a:endParaRPr lang="en-AU" dirty="0"/>
          </a:p>
        </p:txBody>
      </p:sp>
      <p:sp>
        <p:nvSpPr>
          <p:cNvPr id="3" name="Content Placeholder 2"/>
          <p:cNvSpPr>
            <a:spLocks noGrp="1"/>
          </p:cNvSpPr>
          <p:nvPr>
            <p:ph idx="1"/>
          </p:nvPr>
        </p:nvSpPr>
        <p:spPr>
          <a:xfrm>
            <a:off x="457200" y="1600201"/>
            <a:ext cx="8229600" cy="3773016"/>
          </a:xfrm>
        </p:spPr>
        <p:txBody>
          <a:bodyPr>
            <a:normAutofit/>
          </a:bodyPr>
          <a:lstStyle/>
          <a:p>
            <a:pPr>
              <a:buNone/>
            </a:pPr>
            <a:r>
              <a:rPr lang="en-AU" sz="2400" dirty="0" smtClean="0"/>
              <a:t>16/12/21 	11 </a:t>
            </a:r>
            <a:r>
              <a:rPr lang="en-AU" sz="2400" dirty="0" err="1" smtClean="0"/>
              <a:t>Pipersbrook</a:t>
            </a:r>
            <a:r>
              <a:rPr lang="en-AU" sz="2400" dirty="0" smtClean="0"/>
              <a:t> </a:t>
            </a:r>
            <a:r>
              <a:rPr lang="en-AU" sz="2400" dirty="0" err="1" smtClean="0"/>
              <a:t>Crs</a:t>
            </a:r>
            <a:r>
              <a:rPr lang="en-AU" sz="2400" dirty="0" smtClean="0"/>
              <a:t>. 	 704.5Sq M 	$2.7M</a:t>
            </a:r>
          </a:p>
          <a:p>
            <a:pPr>
              <a:buNone/>
            </a:pPr>
            <a:r>
              <a:rPr lang="en-AU" sz="2400" dirty="0" smtClean="0"/>
              <a:t>15/11/21	 35 </a:t>
            </a:r>
            <a:r>
              <a:rPr lang="en-AU" sz="2400" dirty="0" err="1" smtClean="0"/>
              <a:t>Ernesta</a:t>
            </a:r>
            <a:r>
              <a:rPr lang="en-AU" sz="2400" dirty="0" smtClean="0"/>
              <a:t> Pl 		725Sq M 	$2.635M</a:t>
            </a:r>
          </a:p>
          <a:p>
            <a:pPr>
              <a:buNone/>
            </a:pPr>
            <a:r>
              <a:rPr lang="en-AU" sz="2400" dirty="0" smtClean="0"/>
              <a:t>17/10/20 	32 Brighton Dr. 	753 </a:t>
            </a:r>
            <a:r>
              <a:rPr lang="en-AU" sz="2400" dirty="0" err="1" smtClean="0"/>
              <a:t>SqM</a:t>
            </a:r>
            <a:r>
              <a:rPr lang="en-AU" sz="2400" dirty="0" smtClean="0"/>
              <a:t> 	$1.835M</a:t>
            </a:r>
          </a:p>
          <a:p>
            <a:pPr>
              <a:buNone/>
            </a:pPr>
            <a:r>
              <a:rPr lang="en-AU" sz="2400" dirty="0" smtClean="0"/>
              <a:t>04/09/19 	26 </a:t>
            </a:r>
            <a:r>
              <a:rPr lang="en-AU" sz="2400" dirty="0" err="1" smtClean="0"/>
              <a:t>Charlemont</a:t>
            </a:r>
            <a:r>
              <a:rPr lang="en-AU" sz="2400" dirty="0" smtClean="0"/>
              <a:t> Tr 	700 </a:t>
            </a:r>
            <a:r>
              <a:rPr lang="en-AU" sz="2400" dirty="0" err="1" smtClean="0"/>
              <a:t>SqM</a:t>
            </a:r>
            <a:r>
              <a:rPr lang="en-AU" sz="2400" dirty="0" smtClean="0"/>
              <a:t> 	$1.49M</a:t>
            </a:r>
          </a:p>
          <a:p>
            <a:pPr>
              <a:buNone/>
            </a:pPr>
            <a:r>
              <a:rPr lang="en-AU" sz="2400" dirty="0" smtClean="0"/>
              <a:t>14/08/15 	3 Chamonix Pl 		800 Sq M 	$1.3M</a:t>
            </a:r>
          </a:p>
          <a:p>
            <a:pPr>
              <a:buNone/>
            </a:pPr>
            <a:r>
              <a:rPr lang="en-AU" sz="2400" dirty="0" smtClean="0"/>
              <a:t>03/04/14 	76 Edgewater Dr 	750SqM 	$900K</a:t>
            </a:r>
          </a:p>
          <a:p>
            <a:pPr>
              <a:buNone/>
            </a:pPr>
            <a:r>
              <a:rPr lang="en-AU" sz="2400" dirty="0" smtClean="0"/>
              <a:t>08/08/12 	16 </a:t>
            </a:r>
            <a:r>
              <a:rPr lang="en-AU" sz="2400" dirty="0" err="1" smtClean="0"/>
              <a:t>Charlemont</a:t>
            </a:r>
            <a:r>
              <a:rPr lang="en-AU" sz="2400" dirty="0" smtClean="0"/>
              <a:t> Tr 	788 Sq M 	$592K</a:t>
            </a:r>
          </a:p>
          <a:p>
            <a:pPr>
              <a:buNone/>
            </a:pPr>
            <a:r>
              <a:rPr lang="en-AU" sz="2400" dirty="0" smtClean="0"/>
              <a:t>01/09/11 	24 Brighton Dr. 	763Sq M 	$585K</a:t>
            </a:r>
            <a:endParaRPr lang="en-AU"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House Prices: Bella Vista</a:t>
            </a:r>
            <a:endParaRPr lang="en-AU" dirty="0"/>
          </a:p>
        </p:txBody>
      </p:sp>
      <p:sp>
        <p:nvSpPr>
          <p:cNvPr id="3" name="Content Placeholder 2"/>
          <p:cNvSpPr>
            <a:spLocks noGrp="1"/>
          </p:cNvSpPr>
          <p:nvPr>
            <p:ph idx="1"/>
          </p:nvPr>
        </p:nvSpPr>
        <p:spPr/>
        <p:txBody>
          <a:bodyPr/>
          <a:lstStyle/>
          <a:p>
            <a:pPr>
              <a:buNone/>
            </a:pPr>
            <a:r>
              <a:rPr lang="en-AU" sz="2400" dirty="0" smtClean="0"/>
              <a:t>14/12/21 	35 Bella Vista Dr. 	788 </a:t>
            </a:r>
            <a:r>
              <a:rPr lang="en-AU" sz="2400" dirty="0" err="1" smtClean="0"/>
              <a:t>SqM</a:t>
            </a:r>
            <a:r>
              <a:rPr lang="en-AU" sz="2400" dirty="0" smtClean="0"/>
              <a:t>	$2.35M</a:t>
            </a:r>
          </a:p>
          <a:p>
            <a:pPr>
              <a:buNone/>
            </a:pPr>
            <a:r>
              <a:rPr lang="en-AU" sz="2400" dirty="0" smtClean="0"/>
              <a:t>13/12/21 	19 Prestige Ave	710 </a:t>
            </a:r>
            <a:r>
              <a:rPr lang="en-AU" sz="2400" dirty="0" err="1" smtClean="0"/>
              <a:t>SqM</a:t>
            </a:r>
            <a:r>
              <a:rPr lang="en-AU" sz="2400" dirty="0" smtClean="0"/>
              <a:t>	$2.57M</a:t>
            </a:r>
          </a:p>
          <a:p>
            <a:pPr>
              <a:buNone/>
            </a:pPr>
            <a:r>
              <a:rPr lang="en-AU" sz="2400" dirty="0" smtClean="0"/>
              <a:t>31/10/21 	10 Waddell Rd		722 </a:t>
            </a:r>
            <a:r>
              <a:rPr lang="en-AU" sz="2400" dirty="0" err="1" smtClean="0"/>
              <a:t>SqM</a:t>
            </a:r>
            <a:r>
              <a:rPr lang="en-AU" sz="2400" dirty="0" smtClean="0"/>
              <a:t>	$3.22M</a:t>
            </a:r>
          </a:p>
          <a:p>
            <a:pPr>
              <a:buNone/>
            </a:pPr>
            <a:r>
              <a:rPr lang="en-AU" sz="2400" dirty="0" smtClean="0"/>
              <a:t>15/10/21	12 Waterfall </a:t>
            </a:r>
            <a:r>
              <a:rPr lang="en-AU" sz="2400" dirty="0" err="1" smtClean="0"/>
              <a:t>Crs</a:t>
            </a:r>
            <a:r>
              <a:rPr lang="en-AU" sz="2400" dirty="0" smtClean="0"/>
              <a:t>.	863 </a:t>
            </a:r>
            <a:r>
              <a:rPr lang="en-AU" sz="2400" dirty="0" err="1" smtClean="0"/>
              <a:t>SqM</a:t>
            </a:r>
            <a:r>
              <a:rPr lang="en-AU" sz="2400" dirty="0" smtClean="0"/>
              <a:t>	$2.80M</a:t>
            </a:r>
          </a:p>
          <a:p>
            <a:pPr>
              <a:buNone/>
            </a:pPr>
            <a:r>
              <a:rPr lang="en-AU" sz="2400" dirty="0" smtClean="0"/>
              <a:t>13/09/21 	12 </a:t>
            </a:r>
            <a:r>
              <a:rPr lang="en-AU" sz="2400" dirty="0" err="1" smtClean="0"/>
              <a:t>Pipersbrook</a:t>
            </a:r>
            <a:r>
              <a:rPr lang="en-AU" sz="2400" dirty="0" smtClean="0"/>
              <a:t> </a:t>
            </a:r>
            <a:r>
              <a:rPr lang="en-AU" sz="2400" dirty="0" err="1" smtClean="0"/>
              <a:t>Crs</a:t>
            </a:r>
            <a:r>
              <a:rPr lang="en-AU" sz="2400" dirty="0" smtClean="0"/>
              <a:t>	703SqM 	$2.84M</a:t>
            </a:r>
          </a:p>
          <a:p>
            <a:pPr>
              <a:buNone/>
            </a:pPr>
            <a:endParaRPr lang="en-A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Is it better to Land Bank?</a:t>
            </a:r>
            <a:endParaRPr lang="en-AU" sz="3200" dirty="0"/>
          </a:p>
        </p:txBody>
      </p:sp>
      <p:sp>
        <p:nvSpPr>
          <p:cNvPr id="3" name="Content Placeholder 2"/>
          <p:cNvSpPr>
            <a:spLocks noGrp="1"/>
          </p:cNvSpPr>
          <p:nvPr>
            <p:ph idx="1"/>
          </p:nvPr>
        </p:nvSpPr>
        <p:spPr/>
        <p:txBody>
          <a:bodyPr/>
          <a:lstStyle/>
          <a:p>
            <a:pPr>
              <a:buNone/>
            </a:pPr>
            <a:r>
              <a:rPr lang="en-AU" sz="2400" dirty="0" smtClean="0"/>
              <a:t>12 </a:t>
            </a:r>
            <a:r>
              <a:rPr lang="en-AU" sz="2400" dirty="0" err="1" smtClean="0"/>
              <a:t>Pipersbrook</a:t>
            </a:r>
            <a:r>
              <a:rPr lang="en-AU" sz="2400" dirty="0" smtClean="0"/>
              <a:t> Cres. </a:t>
            </a:r>
          </a:p>
          <a:p>
            <a:pPr>
              <a:buNone/>
            </a:pPr>
            <a:r>
              <a:rPr lang="en-AU" sz="2400" dirty="0" smtClean="0"/>
              <a:t>Sold 	$2.84M 	 13/09/21</a:t>
            </a:r>
          </a:p>
          <a:p>
            <a:pPr>
              <a:buNone/>
            </a:pPr>
            <a:r>
              <a:rPr lang="en-AU" sz="2400" dirty="0" smtClean="0"/>
              <a:t>Sold 	$2.25M	01/09/15</a:t>
            </a:r>
          </a:p>
          <a:p>
            <a:pPr>
              <a:buNone/>
            </a:pPr>
            <a:r>
              <a:rPr lang="en-AU" sz="2400" dirty="0" smtClean="0"/>
              <a:t>Sold 	$1.21M	12/03/06</a:t>
            </a:r>
          </a:p>
          <a:p>
            <a:pPr>
              <a:buNone/>
            </a:pPr>
            <a:endParaRPr lang="en-AU" sz="2400" dirty="0" smtClean="0"/>
          </a:p>
          <a:p>
            <a:pPr>
              <a:buNone/>
            </a:pPr>
            <a:r>
              <a:rPr lang="en-AU" sz="2400" dirty="0" smtClean="0"/>
              <a:t>11 </a:t>
            </a:r>
            <a:r>
              <a:rPr lang="en-AU" sz="2400" dirty="0" err="1" smtClean="0"/>
              <a:t>Pipersbrook</a:t>
            </a:r>
            <a:r>
              <a:rPr lang="en-AU" sz="2400" dirty="0" smtClean="0"/>
              <a:t> Cres. </a:t>
            </a:r>
          </a:p>
          <a:p>
            <a:pPr>
              <a:buNone/>
            </a:pPr>
            <a:r>
              <a:rPr lang="en-AU" sz="2400" dirty="0" smtClean="0"/>
              <a:t>Sold	 $2.7M 	16/12/21</a:t>
            </a:r>
          </a:p>
          <a:p>
            <a:pPr>
              <a:buNone/>
            </a:pPr>
            <a:r>
              <a:rPr lang="en-AU" sz="2400" dirty="0" smtClean="0"/>
              <a:t>Sold	 $2.4M 	01/7/21</a:t>
            </a:r>
          </a:p>
          <a:p>
            <a:pPr>
              <a:buNone/>
            </a:pPr>
            <a:r>
              <a:rPr lang="en-AU" sz="2400" dirty="0" smtClean="0"/>
              <a:t>Sold	 $685K 		01/09/12</a:t>
            </a:r>
          </a:p>
          <a:p>
            <a:pPr>
              <a:buNone/>
            </a:pPr>
            <a:endParaRPr lang="en-AU" dirty="0"/>
          </a:p>
        </p:txBody>
      </p:sp>
      <p:pic>
        <p:nvPicPr>
          <p:cNvPr id="4" name="Picture 3" descr="12 P.JPG"/>
          <p:cNvPicPr>
            <a:picLocks noChangeAspect="1"/>
          </p:cNvPicPr>
          <p:nvPr/>
        </p:nvPicPr>
        <p:blipFill>
          <a:blip r:embed="rId2" cstate="print"/>
          <a:stretch>
            <a:fillRect/>
          </a:stretch>
        </p:blipFill>
        <p:spPr>
          <a:xfrm>
            <a:off x="5292080" y="1556792"/>
            <a:ext cx="3186510" cy="2224611"/>
          </a:xfrm>
          <a:prstGeom prst="rect">
            <a:avLst/>
          </a:prstGeom>
        </p:spPr>
      </p:pic>
      <p:pic>
        <p:nvPicPr>
          <p:cNvPr id="5" name="Picture 4" descr="11 P.JPG"/>
          <p:cNvPicPr>
            <a:picLocks noChangeAspect="1"/>
          </p:cNvPicPr>
          <p:nvPr/>
        </p:nvPicPr>
        <p:blipFill>
          <a:blip r:embed="rId3" cstate="print"/>
          <a:stretch>
            <a:fillRect/>
          </a:stretch>
        </p:blipFill>
        <p:spPr>
          <a:xfrm>
            <a:off x="5292080" y="4221088"/>
            <a:ext cx="3635895" cy="20776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AU" smtClean="0"/>
              <a:t>House Keeping - Audio</a:t>
            </a:r>
          </a:p>
        </p:txBody>
      </p:sp>
      <p:pic>
        <p:nvPicPr>
          <p:cNvPr id="4099" name="Content Placeholder 3" descr="go to webinar 2 (1).jpg"/>
          <p:cNvPicPr>
            <a:picLocks noGrp="1" noChangeAspect="1"/>
          </p:cNvPicPr>
          <p:nvPr>
            <p:ph idx="1"/>
          </p:nvPr>
        </p:nvPicPr>
        <p:blipFill>
          <a:blip r:embed="rId2" cstate="print"/>
          <a:srcRect/>
          <a:stretch>
            <a:fillRect/>
          </a:stretch>
        </p:blipFill>
        <p:spPr>
          <a:xfrm>
            <a:off x="5796136" y="1628800"/>
            <a:ext cx="1600200" cy="4127500"/>
          </a:xfrm>
        </p:spPr>
      </p:pic>
      <p:sp>
        <p:nvSpPr>
          <p:cNvPr id="6" name="TextBox 5"/>
          <p:cNvSpPr txBox="1"/>
          <p:nvPr/>
        </p:nvSpPr>
        <p:spPr>
          <a:xfrm>
            <a:off x="1143000" y="2590800"/>
            <a:ext cx="3890963" cy="1477963"/>
          </a:xfrm>
          <a:prstGeom prst="rect">
            <a:avLst/>
          </a:prstGeom>
          <a:noFill/>
        </p:spPr>
        <p:txBody>
          <a:bodyPr wrap="none">
            <a:spAutoFit/>
          </a:bodyPr>
          <a:lstStyle/>
          <a:p>
            <a:pPr>
              <a:defRPr/>
            </a:pPr>
            <a:r>
              <a:rPr lang="en-AU" dirty="0">
                <a:latin typeface="Arial" charset="0"/>
                <a:cs typeface="Arial" charset="0"/>
              </a:rPr>
              <a:t>If Computer sound is not audio able</a:t>
            </a:r>
          </a:p>
          <a:p>
            <a:pPr>
              <a:defRPr/>
            </a:pPr>
            <a:endParaRPr lang="en-AU" dirty="0">
              <a:latin typeface="Arial" charset="0"/>
              <a:cs typeface="Arial" charset="0"/>
            </a:endParaRPr>
          </a:p>
          <a:p>
            <a:pPr marL="342900" indent="-342900">
              <a:buFont typeface="+mj-lt"/>
              <a:buAutoNum type="arabicPeriod"/>
              <a:defRPr/>
            </a:pPr>
            <a:r>
              <a:rPr lang="en-AU" dirty="0">
                <a:latin typeface="Arial" charset="0"/>
                <a:cs typeface="Arial" charset="0"/>
              </a:rPr>
              <a:t>Phone the number on your panel</a:t>
            </a:r>
          </a:p>
          <a:p>
            <a:pPr marL="342900" indent="-342900">
              <a:buFont typeface="+mj-lt"/>
              <a:buAutoNum type="arabicPeriod"/>
              <a:defRPr/>
            </a:pPr>
            <a:r>
              <a:rPr lang="en-AU" dirty="0">
                <a:latin typeface="Arial" charset="0"/>
                <a:cs typeface="Arial" charset="0"/>
              </a:rPr>
              <a:t>Enter Access Code</a:t>
            </a:r>
          </a:p>
          <a:p>
            <a:pPr>
              <a:defRPr/>
            </a:pPr>
            <a:endParaRPr lang="en-AU" dirty="0">
              <a:latin typeface="Arial" charset="0"/>
              <a:cs typeface="Arial" charset="0"/>
            </a:endParaRPr>
          </a:p>
        </p:txBody>
      </p:sp>
      <p:pic>
        <p:nvPicPr>
          <p:cNvPr id="4101" name="Picture 7" descr="Logo online smsf audit.JPG"/>
          <p:cNvPicPr>
            <a:picLocks noChangeAspect="1"/>
          </p:cNvPicPr>
          <p:nvPr/>
        </p:nvPicPr>
        <p:blipFill>
          <a:blip r:embed="rId3" cstate="print"/>
          <a:srcRect/>
          <a:stretch>
            <a:fillRect/>
          </a:stretch>
        </p:blipFill>
        <p:spPr bwMode="auto">
          <a:xfrm>
            <a:off x="0" y="6288087"/>
            <a:ext cx="2411412" cy="569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Negative Gearing</a:t>
            </a:r>
            <a:endParaRPr lang="en-AU" sz="3200" dirty="0"/>
          </a:p>
        </p:txBody>
      </p:sp>
      <p:sp>
        <p:nvSpPr>
          <p:cNvPr id="3" name="Content Placeholder 2"/>
          <p:cNvSpPr>
            <a:spLocks noGrp="1"/>
          </p:cNvSpPr>
          <p:nvPr>
            <p:ph idx="1"/>
          </p:nvPr>
        </p:nvSpPr>
        <p:spPr>
          <a:xfrm>
            <a:off x="467544" y="1412776"/>
            <a:ext cx="8229600" cy="4525963"/>
          </a:xfrm>
        </p:spPr>
        <p:txBody>
          <a:bodyPr>
            <a:normAutofit fontScale="92500"/>
          </a:bodyPr>
          <a:lstStyle/>
          <a:p>
            <a:r>
              <a:rPr lang="en-AU" sz="2200" dirty="0" smtClean="0"/>
              <a:t>Rule of Thumb: House of $500,000 generates $500 rent per week = it takes 1,000 weeks or about 19 years to recover the cost </a:t>
            </a:r>
          </a:p>
          <a:p>
            <a:r>
              <a:rPr lang="en-AU" sz="2200" dirty="0" smtClean="0"/>
              <a:t>You have to borrow to build a </a:t>
            </a:r>
            <a:r>
              <a:rPr lang="en-AU" sz="2200" dirty="0" smtClean="0"/>
              <a:t>house – Loan of $500,000 @3.29 Fixed Rate is $2,188 per month for a 30 year loan</a:t>
            </a:r>
          </a:p>
          <a:p>
            <a:r>
              <a:rPr lang="en-AU" sz="2200" dirty="0" smtClean="0"/>
              <a:t>After 19 years the house is not worth a lot as new building styles come</a:t>
            </a:r>
          </a:p>
          <a:p>
            <a:r>
              <a:rPr lang="en-AU" sz="2200" dirty="0" smtClean="0"/>
              <a:t>Renting a house is the worst investment decision</a:t>
            </a:r>
          </a:p>
          <a:p>
            <a:r>
              <a:rPr lang="en-AU" sz="2200" dirty="0" smtClean="0"/>
              <a:t>Many areas you can buy an old house at land value – the adage: worst house in the best street</a:t>
            </a:r>
          </a:p>
          <a:p>
            <a:r>
              <a:rPr lang="en-AU" sz="2200" dirty="0" smtClean="0"/>
              <a:t>A brand new house on land should be sold as soon as it is built and not rented out</a:t>
            </a:r>
          </a:p>
          <a:p>
            <a:r>
              <a:rPr lang="en-AU" sz="2200" dirty="0" smtClean="0"/>
              <a:t>A 0% return on Land (besides holding costs) is better than Negative return on a house</a:t>
            </a:r>
          </a:p>
          <a:p>
            <a:r>
              <a:rPr lang="en-AU" sz="2200" dirty="0" smtClean="0"/>
              <a:t>Rich people always land bank and never rent out</a:t>
            </a:r>
          </a:p>
          <a:p>
            <a:endParaRPr lang="en-AU" sz="2400" dirty="0" smtClean="0"/>
          </a:p>
          <a:p>
            <a:endParaRPr lang="en-AU" dirty="0" smtClean="0"/>
          </a:p>
          <a:p>
            <a:endParaRPr lang="en-AU" dirty="0" smtClean="0"/>
          </a:p>
          <a:p>
            <a:endParaRPr lang="en-A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l"/>
            <a:r>
              <a:rPr lang="en-AU" sz="3200" dirty="0" smtClean="0"/>
              <a:t>Some of the lessons which I have learnt</a:t>
            </a:r>
            <a:endParaRPr lang="en-AU" sz="3200" dirty="0"/>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pPr>
              <a:buNone/>
            </a:pPr>
            <a:r>
              <a:rPr lang="en-AU" sz="2400" b="1" dirty="0" smtClean="0"/>
              <a:t>Residential Property:</a:t>
            </a:r>
          </a:p>
          <a:p>
            <a:pPr marL="514350" indent="-514350">
              <a:buFont typeface="+mj-lt"/>
              <a:buAutoNum type="arabicPeriod"/>
            </a:pPr>
            <a:r>
              <a:rPr lang="en-AU" sz="2200" dirty="0" smtClean="0"/>
              <a:t>Buying land is better than buying a house – it grows quicker</a:t>
            </a:r>
          </a:p>
          <a:p>
            <a:pPr marL="514350" indent="-514350">
              <a:buFont typeface="+mj-lt"/>
              <a:buAutoNum type="arabicPeriod"/>
            </a:pPr>
            <a:r>
              <a:rPr lang="en-AU" sz="2200" dirty="0" smtClean="0"/>
              <a:t>Rental return is very low</a:t>
            </a:r>
          </a:p>
          <a:p>
            <a:pPr marL="514350" indent="-514350">
              <a:buFont typeface="+mj-lt"/>
              <a:buAutoNum type="arabicPeriod"/>
            </a:pPr>
            <a:r>
              <a:rPr lang="en-AU" sz="2200" dirty="0" smtClean="0"/>
              <a:t>Property Depreciates – Land Appreciates</a:t>
            </a:r>
          </a:p>
          <a:p>
            <a:pPr marL="514350" indent="-514350">
              <a:buFont typeface="+mj-lt"/>
              <a:buAutoNum type="arabicPeriod"/>
            </a:pPr>
            <a:r>
              <a:rPr lang="en-AU" sz="2200" dirty="0" smtClean="0"/>
              <a:t>Almost always results in Negative Gearing due high amount of loan to build the house</a:t>
            </a:r>
          </a:p>
          <a:p>
            <a:pPr marL="514350" indent="-514350">
              <a:buFont typeface="+mj-lt"/>
              <a:buAutoNum type="arabicPeriod"/>
            </a:pPr>
            <a:r>
              <a:rPr lang="en-AU" sz="2200" dirty="0" smtClean="0"/>
              <a:t>If Value goes up by $200,000 per year – it is growing @$4,000 per week – there is no need for annual return (rent)</a:t>
            </a:r>
          </a:p>
          <a:p>
            <a:pPr marL="514350" indent="-514350">
              <a:buFont typeface="+mj-lt"/>
              <a:buAutoNum type="arabicPeriod"/>
            </a:pPr>
            <a:endParaRPr lang="en-AU" sz="2000" dirty="0" smtClean="0"/>
          </a:p>
          <a:p>
            <a:pPr marL="514350" indent="-514350">
              <a:buNone/>
            </a:pPr>
            <a:r>
              <a:rPr lang="en-AU" sz="2400" b="1" dirty="0" smtClean="0"/>
              <a:t>Commercial Property: </a:t>
            </a:r>
          </a:p>
          <a:p>
            <a:pPr marL="514350" indent="-514350">
              <a:buFont typeface="+mj-lt"/>
              <a:buAutoNum type="arabicPeriod"/>
            </a:pPr>
            <a:r>
              <a:rPr lang="en-AU" sz="2200" dirty="0" smtClean="0"/>
              <a:t>There can be multiple uses to commercial land</a:t>
            </a:r>
          </a:p>
          <a:p>
            <a:pPr marL="514350" indent="-514350">
              <a:buFont typeface="+mj-lt"/>
              <a:buAutoNum type="arabicPeriod"/>
            </a:pPr>
            <a:r>
              <a:rPr lang="en-AU" sz="2200" dirty="0" smtClean="0"/>
              <a:t> </a:t>
            </a:r>
            <a:r>
              <a:rPr lang="en-AU" sz="2200" dirty="0" smtClean="0"/>
              <a:t>Beauty is in the eyes of the beholder – you see Dirty Tyre shop – I see Spanking KFC</a:t>
            </a:r>
          </a:p>
          <a:p>
            <a:pPr marL="514350" indent="-514350">
              <a:buFont typeface="+mj-lt"/>
              <a:buAutoNum type="arabicPeriod"/>
            </a:pPr>
            <a:r>
              <a:rPr lang="en-AU" sz="2200" dirty="0" smtClean="0"/>
              <a:t>Give rent-free period to get more rent for a better yield – higher yield results in better price</a:t>
            </a:r>
          </a:p>
          <a:p>
            <a:pPr marL="514350" indent="-514350">
              <a:buFont typeface="+mj-lt"/>
              <a:buAutoNum type="arabicPeriod"/>
            </a:pPr>
            <a:r>
              <a:rPr lang="en-AU" sz="2200" dirty="0" smtClean="0"/>
              <a:t>Tennant is responsible for all repairs</a:t>
            </a:r>
            <a:endParaRPr lang="en-AU"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algn="ctr">
              <a:buNone/>
            </a:pPr>
            <a:endParaRPr lang="en-AU" sz="4000" dirty="0" smtClean="0"/>
          </a:p>
          <a:p>
            <a:pPr algn="ctr">
              <a:buNone/>
            </a:pPr>
            <a:r>
              <a:rPr lang="en-AU" sz="4000" b="1" dirty="0" smtClean="0"/>
              <a:t>Bank </a:t>
            </a:r>
            <a:r>
              <a:rPr lang="en-AU" sz="4000" b="1" dirty="0" smtClean="0"/>
              <a:t>man = fool </a:t>
            </a:r>
            <a:r>
              <a:rPr lang="en-AU" sz="4000" b="1" dirty="0" smtClean="0"/>
              <a:t>him</a:t>
            </a:r>
          </a:p>
          <a:p>
            <a:pPr algn="ctr">
              <a:buNone/>
            </a:pPr>
            <a:r>
              <a:rPr lang="en-AU" sz="4000" dirty="0" smtClean="0"/>
              <a:t>(most of them are not smart</a:t>
            </a:r>
          </a:p>
          <a:p>
            <a:pPr algn="ctr">
              <a:buNone/>
            </a:pPr>
            <a:r>
              <a:rPr lang="en-AU" sz="4000" dirty="0" smtClean="0"/>
              <a:t> – they just follow the tick boxes)</a:t>
            </a:r>
          </a:p>
          <a:p>
            <a:pPr algn="ctr">
              <a:buNone/>
            </a:pPr>
            <a:endParaRPr lang="en-AU" sz="4000" dirty="0" smtClean="0"/>
          </a:p>
          <a:p>
            <a:pPr algn="ctr">
              <a:buNone/>
            </a:pPr>
            <a:r>
              <a:rPr lang="en-AU" sz="2400" dirty="0" smtClean="0">
                <a:solidFill>
                  <a:srgbClr val="FF0000"/>
                </a:solidFill>
              </a:rPr>
              <a:t>What about my home loan!</a:t>
            </a:r>
          </a:p>
          <a:p>
            <a:pPr algn="ctr">
              <a:buNone/>
            </a:pPr>
            <a:endParaRPr lang="en-AU" sz="4000" dirty="0" smtClean="0"/>
          </a:p>
          <a:p>
            <a:endParaRPr lang="en-A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normAutofit lnSpcReduction="10000"/>
          </a:bodyPr>
          <a:lstStyle/>
          <a:p>
            <a:pPr>
              <a:buNone/>
            </a:pPr>
            <a:r>
              <a:rPr lang="en-AU" sz="2400" b="1" dirty="0" smtClean="0"/>
              <a:t>Situation</a:t>
            </a:r>
          </a:p>
          <a:p>
            <a:pPr>
              <a:buNone/>
            </a:pPr>
            <a:r>
              <a:rPr lang="en-AU" sz="2400" dirty="0" smtClean="0"/>
              <a:t>Home Bella Vista</a:t>
            </a:r>
          </a:p>
          <a:p>
            <a:pPr>
              <a:buNone/>
            </a:pPr>
            <a:r>
              <a:rPr lang="en-AU" sz="2400" dirty="0" smtClean="0"/>
              <a:t>Value Today 			$2.5M</a:t>
            </a:r>
          </a:p>
          <a:p>
            <a:pPr>
              <a:buNone/>
            </a:pPr>
            <a:r>
              <a:rPr lang="en-AU" sz="2400" dirty="0" smtClean="0"/>
              <a:t>Purchased in 2020 for 	$2.3M (Banks Value) </a:t>
            </a:r>
          </a:p>
          <a:p>
            <a:pPr>
              <a:buNone/>
            </a:pPr>
            <a:r>
              <a:rPr lang="en-AU" sz="2400" dirty="0" smtClean="0"/>
              <a:t>Loan 				$1.2M (Sold a house before)</a:t>
            </a:r>
          </a:p>
          <a:p>
            <a:pPr>
              <a:buNone/>
            </a:pPr>
            <a:r>
              <a:rPr lang="en-AU" sz="2400" dirty="0" smtClean="0"/>
              <a:t>Equity Today			$1.3M </a:t>
            </a:r>
          </a:p>
          <a:p>
            <a:pPr>
              <a:buNone/>
            </a:pPr>
            <a:endParaRPr lang="en-AU" sz="2400" dirty="0" smtClean="0"/>
          </a:p>
          <a:p>
            <a:pPr>
              <a:buNone/>
            </a:pPr>
            <a:r>
              <a:rPr lang="en-AU" sz="2400" dirty="0" smtClean="0"/>
              <a:t>Bank needs 20% of Valuation or $2.5M X 20% = 	$500K</a:t>
            </a:r>
          </a:p>
          <a:p>
            <a:pPr>
              <a:buNone/>
            </a:pPr>
            <a:r>
              <a:rPr lang="en-AU" sz="2400" dirty="0" smtClean="0">
                <a:solidFill>
                  <a:srgbClr val="FF0000"/>
                </a:solidFill>
              </a:rPr>
              <a:t>Extra Equity</a:t>
            </a:r>
            <a:r>
              <a:rPr lang="en-AU" sz="2400" dirty="0" smtClean="0"/>
              <a:t>						</a:t>
            </a:r>
            <a:r>
              <a:rPr lang="en-AU" sz="2400" dirty="0" smtClean="0">
                <a:solidFill>
                  <a:srgbClr val="FF0000"/>
                </a:solidFill>
              </a:rPr>
              <a:t>$800K</a:t>
            </a:r>
          </a:p>
          <a:p>
            <a:pPr>
              <a:buNone/>
            </a:pPr>
            <a:r>
              <a:rPr lang="en-AU" sz="2400" dirty="0" smtClean="0"/>
              <a:t>	</a:t>
            </a:r>
            <a:r>
              <a:rPr lang="en-AU" sz="2400" dirty="0" smtClean="0"/>
              <a:t>							--------</a:t>
            </a:r>
          </a:p>
          <a:p>
            <a:pPr>
              <a:buNone/>
            </a:pPr>
            <a:r>
              <a:rPr lang="en-AU" sz="2400" dirty="0" smtClean="0"/>
              <a:t>	</a:t>
            </a:r>
            <a:r>
              <a:rPr lang="en-AU" sz="2400" dirty="0" smtClean="0"/>
              <a:t>				Total Equity		$1.30M </a:t>
            </a:r>
            <a:endParaRPr lang="en-AU"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1143000"/>
          </a:xfrm>
        </p:spPr>
        <p:txBody>
          <a:bodyPr>
            <a:normAutofit/>
          </a:bodyPr>
          <a:lstStyle/>
          <a:p>
            <a:pPr algn="l"/>
            <a:r>
              <a:rPr lang="en-AU" sz="3200" dirty="0" smtClean="0"/>
              <a:t>How to fool the bank man</a:t>
            </a:r>
            <a:endParaRPr lang="en-AU" sz="3200" dirty="0"/>
          </a:p>
        </p:txBody>
      </p:sp>
      <p:sp>
        <p:nvSpPr>
          <p:cNvPr id="3" name="Content Placeholder 2"/>
          <p:cNvSpPr>
            <a:spLocks noGrp="1"/>
          </p:cNvSpPr>
          <p:nvPr>
            <p:ph idx="1"/>
          </p:nvPr>
        </p:nvSpPr>
        <p:spPr>
          <a:xfrm>
            <a:off x="251520" y="1052736"/>
            <a:ext cx="6131024" cy="4525963"/>
          </a:xfrm>
        </p:spPr>
        <p:txBody>
          <a:bodyPr>
            <a:normAutofit/>
          </a:bodyPr>
          <a:lstStyle/>
          <a:p>
            <a:pPr>
              <a:buNone/>
            </a:pPr>
            <a:r>
              <a:rPr lang="en-AU" sz="2400" dirty="0" smtClean="0"/>
              <a:t>Don’t pay Principal and don’t pay Interest</a:t>
            </a:r>
          </a:p>
          <a:p>
            <a:pPr>
              <a:buNone/>
            </a:pPr>
            <a:endParaRPr lang="en-AU" sz="2400" dirty="0" smtClean="0"/>
          </a:p>
          <a:p>
            <a:pPr>
              <a:buNone/>
            </a:pPr>
            <a:endParaRPr lang="en-AU" sz="2400" dirty="0" smtClean="0"/>
          </a:p>
          <a:p>
            <a:pPr>
              <a:buNone/>
            </a:pPr>
            <a:endParaRPr lang="en-AU" sz="2400" dirty="0" smtClean="0"/>
          </a:p>
          <a:p>
            <a:pPr>
              <a:buNone/>
            </a:pPr>
            <a:endParaRPr lang="en-AU" sz="2400" dirty="0" smtClean="0"/>
          </a:p>
          <a:p>
            <a:pPr>
              <a:buNone/>
            </a:pPr>
            <a:endParaRPr lang="en-AU" sz="2400" dirty="0" smtClean="0"/>
          </a:p>
          <a:p>
            <a:pPr>
              <a:buNone/>
            </a:pPr>
            <a:endParaRPr lang="en-AU" sz="2400" dirty="0" smtClean="0"/>
          </a:p>
          <a:p>
            <a:pPr>
              <a:buNone/>
            </a:pPr>
            <a:r>
              <a:rPr lang="en-AU" sz="2400" dirty="0" smtClean="0"/>
              <a:t>Home Loan 1		Home Loan 2</a:t>
            </a:r>
          </a:p>
          <a:p>
            <a:pPr>
              <a:buNone/>
            </a:pPr>
            <a:r>
              <a:rPr lang="en-AU" sz="2400" dirty="0" smtClean="0"/>
              <a:t>$1.2M			Extra Equity $800K	</a:t>
            </a:r>
            <a:endParaRPr lang="en-AU" sz="2400" dirty="0"/>
          </a:p>
        </p:txBody>
      </p:sp>
      <p:sp>
        <p:nvSpPr>
          <p:cNvPr id="4" name="Rounded Rectangle 3"/>
          <p:cNvSpPr/>
          <p:nvPr/>
        </p:nvSpPr>
        <p:spPr>
          <a:xfrm>
            <a:off x="467544" y="1844824"/>
            <a:ext cx="792088"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ounded Rectangle 4"/>
          <p:cNvSpPr/>
          <p:nvPr/>
        </p:nvSpPr>
        <p:spPr>
          <a:xfrm>
            <a:off x="3851920" y="2276872"/>
            <a:ext cx="720080" cy="172819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6" name="Left Arrow 5"/>
          <p:cNvSpPr/>
          <p:nvPr/>
        </p:nvSpPr>
        <p:spPr>
          <a:xfrm>
            <a:off x="1547664" y="2708920"/>
            <a:ext cx="1728192"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a:off x="5580112" y="1556792"/>
            <a:ext cx="3563888" cy="4801314"/>
          </a:xfrm>
          <a:prstGeom prst="rect">
            <a:avLst/>
          </a:prstGeom>
          <a:noFill/>
        </p:spPr>
        <p:txBody>
          <a:bodyPr wrap="square" rtlCol="0">
            <a:spAutoFit/>
          </a:bodyPr>
          <a:lstStyle/>
          <a:p>
            <a:r>
              <a:rPr lang="en-AU" dirty="0" smtClean="0"/>
              <a:t>4 Year Fixed Principal + Interest</a:t>
            </a:r>
          </a:p>
          <a:p>
            <a:endParaRPr lang="en-AU" dirty="0" smtClean="0"/>
          </a:p>
          <a:p>
            <a:r>
              <a:rPr lang="en-AU" dirty="0" smtClean="0"/>
              <a:t>Loan Term 30 Years</a:t>
            </a:r>
          </a:p>
          <a:p>
            <a:r>
              <a:rPr lang="en-AU" dirty="0" smtClean="0"/>
              <a:t>Interest Rate 3.29%</a:t>
            </a:r>
          </a:p>
          <a:p>
            <a:endParaRPr lang="en-AU" dirty="0" smtClean="0"/>
          </a:p>
          <a:p>
            <a:r>
              <a:rPr lang="en-AU" dirty="0" smtClean="0"/>
              <a:t>Monthly Instalments $5,249</a:t>
            </a:r>
          </a:p>
          <a:p>
            <a:r>
              <a:rPr lang="en-AU" dirty="0" smtClean="0"/>
              <a:t>1 Year = $5,249 x 12 = $62,988</a:t>
            </a:r>
          </a:p>
          <a:p>
            <a:r>
              <a:rPr lang="en-AU" dirty="0" smtClean="0"/>
              <a:t>4 Years $62,988 X 4 = $251,952</a:t>
            </a:r>
          </a:p>
          <a:p>
            <a:r>
              <a:rPr lang="en-AU" dirty="0" smtClean="0"/>
              <a:t>10 Years $62,988 x 10 = $629K</a:t>
            </a:r>
          </a:p>
          <a:p>
            <a:endParaRPr lang="en-AU" dirty="0" smtClean="0"/>
          </a:p>
          <a:p>
            <a:r>
              <a:rPr lang="en-AU" dirty="0" smtClean="0"/>
              <a:t>Interest on 2nd Loan $116,822*</a:t>
            </a:r>
          </a:p>
          <a:p>
            <a:r>
              <a:rPr lang="en-AU" dirty="0" smtClean="0"/>
              <a:t>Total of Loan 2 after 10 Years</a:t>
            </a:r>
          </a:p>
          <a:p>
            <a:r>
              <a:rPr lang="en-AU" dirty="0" smtClean="0"/>
              <a:t>= $746,702 @ 3.29%</a:t>
            </a:r>
          </a:p>
          <a:p>
            <a:r>
              <a:rPr lang="en-AU" dirty="0" smtClean="0"/>
              <a:t>= $805,241 @5% after 4 Yr fixed period</a:t>
            </a:r>
          </a:p>
          <a:p>
            <a:endParaRPr lang="en-AU" dirty="0" smtClean="0"/>
          </a:p>
          <a:p>
            <a:r>
              <a:rPr lang="en-AU" dirty="0" smtClean="0"/>
              <a:t>*Refer to Spreadsheet</a:t>
            </a:r>
            <a:endParaRPr lang="en-A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After 10 years of Home Loan 1 and Home Loan 2</a:t>
            </a:r>
            <a:endParaRPr lang="en-AU" sz="3200" dirty="0"/>
          </a:p>
        </p:txBody>
      </p:sp>
      <p:sp>
        <p:nvSpPr>
          <p:cNvPr id="3" name="Content Placeholder 2"/>
          <p:cNvSpPr>
            <a:spLocks noGrp="1"/>
          </p:cNvSpPr>
          <p:nvPr>
            <p:ph idx="1"/>
          </p:nvPr>
        </p:nvSpPr>
        <p:spPr>
          <a:xfrm>
            <a:off x="457200" y="1600200"/>
            <a:ext cx="8229600" cy="4925144"/>
          </a:xfrm>
        </p:spPr>
        <p:txBody>
          <a:bodyPr/>
          <a:lstStyle/>
          <a:p>
            <a:pPr>
              <a:buNone/>
            </a:pPr>
            <a:r>
              <a:rPr lang="en-AU" sz="2400" dirty="0" smtClean="0"/>
              <a:t>Home Loan 1		$1,2M</a:t>
            </a:r>
          </a:p>
          <a:p>
            <a:pPr>
              <a:buNone/>
            </a:pPr>
            <a:r>
              <a:rPr lang="en-AU" sz="2400" dirty="0" smtClean="0"/>
              <a:t>Home Loan 2		$0.8M</a:t>
            </a:r>
          </a:p>
          <a:p>
            <a:pPr>
              <a:buNone/>
            </a:pPr>
            <a:r>
              <a:rPr lang="en-AU" sz="2400" dirty="0" smtClean="0"/>
              <a:t>Total Loans		$2.0M</a:t>
            </a:r>
          </a:p>
          <a:p>
            <a:pPr>
              <a:buNone/>
            </a:pPr>
            <a:endParaRPr lang="en-AU" sz="2400" dirty="0" smtClean="0"/>
          </a:p>
          <a:p>
            <a:pPr>
              <a:buNone/>
            </a:pPr>
            <a:r>
              <a:rPr lang="en-AU" sz="2400" dirty="0" smtClean="0"/>
              <a:t>Value in 2021 		$2.5M</a:t>
            </a:r>
          </a:p>
          <a:p>
            <a:pPr>
              <a:buNone/>
            </a:pPr>
            <a:endParaRPr lang="en-AU" sz="2400" dirty="0" smtClean="0"/>
          </a:p>
          <a:p>
            <a:pPr>
              <a:buNone/>
            </a:pPr>
            <a:r>
              <a:rPr lang="en-AU" sz="2400" b="1" dirty="0" smtClean="0"/>
              <a:t>Value in 2031</a:t>
            </a:r>
          </a:p>
          <a:p>
            <a:pPr>
              <a:buNone/>
            </a:pPr>
            <a:r>
              <a:rPr lang="en-AU" sz="2400" dirty="0" smtClean="0"/>
              <a:t>				10%	20%	30%	40%	50%	100%</a:t>
            </a:r>
          </a:p>
          <a:p>
            <a:pPr>
              <a:buNone/>
            </a:pPr>
            <a:r>
              <a:rPr lang="en-AU" sz="2400" dirty="0" smtClean="0"/>
              <a:t>Value			2.75	3.00	3.25	3.50	3.75	5.00</a:t>
            </a:r>
          </a:p>
          <a:p>
            <a:pPr>
              <a:buNone/>
            </a:pPr>
            <a:r>
              <a:rPr lang="en-AU" sz="2400" dirty="0" smtClean="0"/>
              <a:t>Bank Equity (20%)	0.55	0.60	0.65	0.70	0.75	1.00</a:t>
            </a:r>
          </a:p>
          <a:p>
            <a:pPr>
              <a:buNone/>
            </a:pPr>
            <a:r>
              <a:rPr lang="en-AU" sz="2400" dirty="0" smtClean="0"/>
              <a:t>Extra Equity		200K	400K	600K	800K	1.0M	2.0M</a:t>
            </a:r>
          </a:p>
          <a:p>
            <a:pPr>
              <a:buNone/>
            </a:pPr>
            <a:endParaRPr lang="en-AU" dirty="0" smtClean="0"/>
          </a:p>
          <a:p>
            <a:pPr>
              <a:buNone/>
            </a:pPr>
            <a:endParaRPr lang="en-A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Some of the lessons which I have learnt</a:t>
            </a:r>
            <a:endParaRPr lang="en-AU" sz="3200"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AU" sz="2400" dirty="0" smtClean="0"/>
              <a:t>There is no need to pay Principal or Interest to the bank</a:t>
            </a:r>
          </a:p>
          <a:p>
            <a:pPr marL="514350" indent="-514350">
              <a:buFont typeface="+mj-lt"/>
              <a:buAutoNum type="arabicPeriod"/>
            </a:pPr>
            <a:r>
              <a:rPr lang="en-AU" sz="2400" dirty="0" smtClean="0">
                <a:solidFill>
                  <a:srgbClr val="FF0000"/>
                </a:solidFill>
              </a:rPr>
              <a:t>You should payback nothing to the bank</a:t>
            </a:r>
          </a:p>
          <a:p>
            <a:pPr marL="514350" indent="-514350">
              <a:buFont typeface="+mj-lt"/>
              <a:buAutoNum type="arabicPeriod"/>
            </a:pPr>
            <a:r>
              <a:rPr lang="en-AU" sz="2400" dirty="0" smtClean="0">
                <a:solidFill>
                  <a:srgbClr val="FF0000"/>
                </a:solidFill>
              </a:rPr>
              <a:t>Most rich people have big loans</a:t>
            </a:r>
          </a:p>
          <a:p>
            <a:pPr marL="514350" indent="-514350">
              <a:buFont typeface="+mj-lt"/>
              <a:buAutoNum type="arabicPeriod"/>
            </a:pPr>
            <a:r>
              <a:rPr lang="en-AU" sz="2400" dirty="0" smtClean="0"/>
              <a:t>$1500 per week is enough for a family who has no home loans to pay</a:t>
            </a:r>
          </a:p>
          <a:p>
            <a:pPr marL="514350" indent="-514350">
              <a:buFont typeface="+mj-lt"/>
              <a:buAutoNum type="arabicPeriod"/>
            </a:pPr>
            <a:r>
              <a:rPr lang="en-AU" sz="2400" dirty="0" smtClean="0"/>
              <a:t>There is no need to have taxable income greater than $45,000</a:t>
            </a:r>
          </a:p>
          <a:p>
            <a:pPr marL="514350" indent="-514350">
              <a:buFont typeface="+mj-lt"/>
              <a:buAutoNum type="arabicPeriod"/>
            </a:pPr>
            <a:endParaRPr lang="en-AU" sz="2400" dirty="0" smtClean="0"/>
          </a:p>
          <a:p>
            <a:pPr marL="0" indent="0">
              <a:buNone/>
            </a:pPr>
            <a:r>
              <a:rPr lang="en-AU" sz="2400" dirty="0" smtClean="0"/>
              <a:t>If you earn a salary package is $110,000 what should you do with the balance $65,000 after $45,000 taxable income – Since we do not need it for today – </a:t>
            </a:r>
            <a:r>
              <a:rPr lang="en-AU" sz="2400" dirty="0" smtClean="0">
                <a:solidFill>
                  <a:srgbClr val="FF0000"/>
                </a:solidFill>
              </a:rPr>
              <a:t>put it in tomorrows pocket = Superannuation</a:t>
            </a:r>
            <a:endParaRPr lang="en-AU" sz="2400"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What do the bank and Govt. Wants us to do?</a:t>
            </a:r>
            <a:endParaRPr lang="en-AU" sz="3200" dirty="0"/>
          </a:p>
        </p:txBody>
      </p:sp>
      <p:sp>
        <p:nvSpPr>
          <p:cNvPr id="3" name="Content Placeholder 2"/>
          <p:cNvSpPr>
            <a:spLocks noGrp="1"/>
          </p:cNvSpPr>
          <p:nvPr>
            <p:ph idx="1"/>
          </p:nvPr>
        </p:nvSpPr>
        <p:spPr>
          <a:xfrm>
            <a:off x="457200" y="1268760"/>
            <a:ext cx="8229600" cy="5328592"/>
          </a:xfrm>
        </p:spPr>
        <p:txBody>
          <a:bodyPr>
            <a:normAutofit fontScale="47500" lnSpcReduction="20000"/>
          </a:bodyPr>
          <a:lstStyle/>
          <a:p>
            <a:pPr>
              <a:buNone/>
            </a:pPr>
            <a:r>
              <a:rPr lang="en-AU" dirty="0" smtClean="0">
                <a:hlinkClick r:id="rId2"/>
              </a:rPr>
              <a:t>https://</a:t>
            </a:r>
            <a:r>
              <a:rPr lang="en-AU" dirty="0" smtClean="0">
                <a:hlinkClick r:id="rId2"/>
              </a:rPr>
              <a:t>moneysmart.gov.au/home-loans/pay-off-your-mortgage-faster</a:t>
            </a:r>
            <a:endParaRPr lang="en-AU" dirty="0" smtClean="0"/>
          </a:p>
          <a:p>
            <a:pPr>
              <a:buNone/>
            </a:pPr>
            <a:endParaRPr lang="en-AU" dirty="0" smtClean="0"/>
          </a:p>
          <a:p>
            <a:pPr marL="0" indent="0">
              <a:buNone/>
            </a:pPr>
            <a:r>
              <a:rPr lang="en-AU" sz="2200" b="1" dirty="0" smtClean="0"/>
              <a:t>Avoid an interest-only loan</a:t>
            </a:r>
          </a:p>
          <a:p>
            <a:pPr marL="0" indent="0">
              <a:buNone/>
            </a:pPr>
            <a:r>
              <a:rPr lang="en-AU" sz="2200" dirty="0" smtClean="0"/>
              <a:t>Paying both the principal and the interest is the best way to get your mortgage paid off faster</a:t>
            </a:r>
            <a:r>
              <a:rPr lang="en-AU" sz="2200" dirty="0" smtClean="0"/>
              <a:t>. Most</a:t>
            </a:r>
            <a:r>
              <a:rPr lang="en-AU" sz="2200" dirty="0" smtClean="0"/>
              <a:t> </a:t>
            </a:r>
            <a:r>
              <a:rPr lang="en-AU" sz="2200" dirty="0" smtClean="0">
                <a:hlinkClick r:id="rId3" tooltip="Choosing a home loan"/>
              </a:rPr>
              <a:t>home loans</a:t>
            </a:r>
            <a:r>
              <a:rPr lang="en-AU" sz="2200" dirty="0" smtClean="0"/>
              <a:t> are principal and interest loans. This means repayments reduce the principal (amount borrowed) and cover the interest for the period.</a:t>
            </a:r>
          </a:p>
          <a:p>
            <a:pPr marL="0" indent="0">
              <a:buNone/>
            </a:pPr>
            <a:r>
              <a:rPr lang="en-AU" sz="2200" dirty="0" smtClean="0"/>
              <a:t>With an interest-only loan, you only pay the interest on the amount you've borrowed. These loans are usually for a set period (for example, five years).</a:t>
            </a:r>
          </a:p>
          <a:p>
            <a:pPr marL="0" indent="0">
              <a:buNone/>
            </a:pPr>
            <a:r>
              <a:rPr lang="en-AU" sz="2200" dirty="0" smtClean="0"/>
              <a:t>Your principal does not reduce during the interest-only period. This means your debt isn't going down and you'll pay more interest</a:t>
            </a:r>
            <a:r>
              <a:rPr lang="en-AU" sz="2200" dirty="0" smtClean="0"/>
              <a:t>.</a:t>
            </a:r>
          </a:p>
          <a:p>
            <a:pPr marL="0" indent="0">
              <a:buNone/>
            </a:pPr>
            <a:endParaRPr lang="en-AU" sz="2200" dirty="0" smtClean="0"/>
          </a:p>
          <a:p>
            <a:pPr marL="0" indent="0">
              <a:buNone/>
            </a:pPr>
            <a:r>
              <a:rPr lang="en-AU" sz="2200" b="1" dirty="0" smtClean="0"/>
              <a:t>Make higher repayments</a:t>
            </a:r>
          </a:p>
          <a:p>
            <a:pPr marL="0" indent="0">
              <a:buNone/>
            </a:pPr>
            <a:r>
              <a:rPr lang="en-AU" sz="2200" dirty="0" smtClean="0"/>
              <a:t>Another way to get ahead on your mortgage is to make repayments as if you had a loan with a higher rate of interest. The extra money will help to pay off your mortgage sooner.</a:t>
            </a:r>
          </a:p>
          <a:p>
            <a:pPr marL="0" indent="0">
              <a:buNone/>
            </a:pPr>
            <a:r>
              <a:rPr lang="en-AU" sz="2200" dirty="0" smtClean="0"/>
              <a:t>If you switch to a loan with a lower interest rate, keep making the same repayments you had at the higher rate.</a:t>
            </a:r>
          </a:p>
          <a:p>
            <a:pPr marL="0" indent="0">
              <a:buNone/>
            </a:pPr>
            <a:r>
              <a:rPr lang="en-AU" sz="2200" dirty="0" smtClean="0"/>
              <a:t>If interest rates drop, keep repaying your mortgage at the higher rate</a:t>
            </a:r>
            <a:r>
              <a:rPr lang="en-AU" sz="2200" dirty="0" smtClean="0"/>
              <a:t>.</a:t>
            </a:r>
          </a:p>
          <a:p>
            <a:pPr marL="0" indent="0">
              <a:buNone/>
            </a:pPr>
            <a:endParaRPr lang="en-AU" sz="2200" b="1" dirty="0" smtClean="0"/>
          </a:p>
          <a:p>
            <a:pPr marL="0" indent="0">
              <a:buNone/>
            </a:pPr>
            <a:r>
              <a:rPr lang="en-AU" sz="2200" b="1" dirty="0" smtClean="0"/>
              <a:t>Make </a:t>
            </a:r>
            <a:r>
              <a:rPr lang="en-AU" sz="2200" b="1" dirty="0" smtClean="0"/>
              <a:t>extra payments</a:t>
            </a:r>
          </a:p>
          <a:p>
            <a:pPr marL="0" indent="0">
              <a:buNone/>
            </a:pPr>
            <a:r>
              <a:rPr lang="en-AU" sz="2200" dirty="0" smtClean="0"/>
              <a:t>Extra repayments on your mortgage can cut your loan by years. Putting your tax refund or bonus into your mortgage could save you thousands in interest.</a:t>
            </a:r>
          </a:p>
          <a:p>
            <a:pPr marL="0" indent="0">
              <a:buNone/>
            </a:pPr>
            <a:r>
              <a:rPr lang="en-AU" sz="2200" dirty="0" smtClean="0"/>
              <a:t>On a typical 25-year principal and interest mortgage, most of your payments during the first five to eight years go towards paying off interest. So anything extra you put in during that time will reduce the amount of interest you pay and shorten the life of your loan.</a:t>
            </a:r>
          </a:p>
          <a:p>
            <a:pPr marL="0" indent="0">
              <a:buNone/>
            </a:pPr>
            <a:r>
              <a:rPr lang="en-AU" sz="2200" dirty="0" smtClean="0"/>
              <a:t>Ask your lender if there's a fee for making extra repayments</a:t>
            </a:r>
            <a:r>
              <a:rPr lang="en-AU" sz="2200" dirty="0" smtClean="0"/>
              <a:t>.</a:t>
            </a:r>
          </a:p>
          <a:p>
            <a:pPr marL="0" indent="0">
              <a:buNone/>
            </a:pPr>
            <a:endParaRPr lang="en-AU" sz="2200" dirty="0" smtClean="0"/>
          </a:p>
          <a:p>
            <a:pPr marL="0" indent="0">
              <a:buNone/>
            </a:pPr>
            <a:r>
              <a:rPr lang="en-AU" sz="3600" dirty="0" smtClean="0">
                <a:hlinkClick r:id="rId4"/>
              </a:rPr>
              <a:t>https://</a:t>
            </a:r>
            <a:r>
              <a:rPr lang="en-AU" sz="3600" dirty="0" smtClean="0">
                <a:hlinkClick r:id="rId4"/>
              </a:rPr>
              <a:t>www.nab.com.au/personal/life-moments/home-property/pay-off-home-loan/should-i-pay-off</a:t>
            </a:r>
            <a:endParaRPr lang="en-AU" sz="3600" dirty="0" smtClean="0"/>
          </a:p>
          <a:p>
            <a:pPr marL="0" indent="0">
              <a:buNone/>
            </a:pPr>
            <a:endParaRPr lang="en-AU" sz="3600" dirty="0" smtClean="0"/>
          </a:p>
          <a:p>
            <a:pPr marL="0" indent="0" algn="ctr">
              <a:buNone/>
            </a:pPr>
            <a:r>
              <a:rPr lang="en-AU" sz="3600" b="1" dirty="0" smtClean="0">
                <a:solidFill>
                  <a:srgbClr val="FF0000"/>
                </a:solidFill>
              </a:rPr>
              <a:t>Reminder – I am not a financial planner</a:t>
            </a:r>
          </a:p>
          <a:p>
            <a:pPr marL="0" indent="0" algn="ctr">
              <a:buNone/>
            </a:pPr>
            <a:r>
              <a:rPr lang="en-AU" sz="3600" b="1" dirty="0" smtClean="0">
                <a:solidFill>
                  <a:srgbClr val="FF0000"/>
                </a:solidFill>
              </a:rPr>
              <a:t>I am just showing you how I do things for myself and NOT suggesting</a:t>
            </a:r>
          </a:p>
          <a:p>
            <a:pPr marL="0" indent="0" algn="ctr">
              <a:buNone/>
            </a:pPr>
            <a:r>
              <a:rPr lang="en-AU" sz="3600" b="1" dirty="0" smtClean="0">
                <a:solidFill>
                  <a:srgbClr val="FF0000"/>
                </a:solidFill>
              </a:rPr>
              <a:t> that you should follow me</a:t>
            </a:r>
            <a:endParaRPr lang="en-AU" sz="3600" b="1" dirty="0" smtClean="0">
              <a:solidFill>
                <a:srgbClr val="FF0000"/>
              </a:solidFill>
            </a:endParaRPr>
          </a:p>
          <a:p>
            <a:pPr marL="0" indent="0">
              <a:buNone/>
            </a:pPr>
            <a:endParaRPr lang="en-AU" sz="2400" dirty="0" smtClean="0"/>
          </a:p>
          <a:p>
            <a:pPr marL="0" indent="0">
              <a:buNone/>
            </a:pPr>
            <a:endParaRPr lang="en-AU" sz="2600" dirty="0" smtClean="0"/>
          </a:p>
          <a:p>
            <a:pPr>
              <a:buNone/>
            </a:pPr>
            <a:endParaRPr lang="en-AU" dirty="0" smtClean="0"/>
          </a:p>
          <a:p>
            <a:pPr>
              <a:buNone/>
            </a:pPr>
            <a:endParaRPr lang="en-AU" dirty="0" smtClean="0"/>
          </a:p>
          <a:p>
            <a:pPr>
              <a:buNone/>
            </a:pPr>
            <a:endParaRPr lang="en-A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How much deductible amount we can we put into Super</a:t>
            </a:r>
            <a:endParaRPr lang="en-AU" sz="3200" dirty="0"/>
          </a:p>
        </p:txBody>
      </p:sp>
      <p:sp>
        <p:nvSpPr>
          <p:cNvPr id="3" name="Content Placeholder 2"/>
          <p:cNvSpPr>
            <a:spLocks noGrp="1"/>
          </p:cNvSpPr>
          <p:nvPr>
            <p:ph idx="1"/>
          </p:nvPr>
        </p:nvSpPr>
        <p:spPr/>
        <p:txBody>
          <a:bodyPr>
            <a:normAutofit/>
          </a:bodyPr>
          <a:lstStyle/>
          <a:p>
            <a:r>
              <a:rPr lang="en-AU" sz="2400" dirty="0" smtClean="0"/>
              <a:t>Compulsory Employer should put 10% of Wages</a:t>
            </a:r>
          </a:p>
          <a:p>
            <a:r>
              <a:rPr lang="en-AU" sz="2400" dirty="0" smtClean="0"/>
              <a:t>Maximum Concessional cap amount (This is what your accountant will tell you) $27,500</a:t>
            </a:r>
          </a:p>
          <a:p>
            <a:r>
              <a:rPr lang="en-AU" sz="2400" dirty="0" smtClean="0"/>
              <a:t>After Tax (non-concessional) every year cap amount  $110,000</a:t>
            </a:r>
          </a:p>
          <a:p>
            <a:pPr>
              <a:buNone/>
            </a:pPr>
            <a:r>
              <a:rPr lang="en-AU" dirty="0" smtClean="0"/>
              <a:t> </a:t>
            </a:r>
          </a:p>
          <a:p>
            <a:pPr>
              <a:buNone/>
            </a:pPr>
            <a:r>
              <a:rPr lang="en-AU" sz="2400" b="1" dirty="0" smtClean="0"/>
              <a:t>Maximum you can put in Super every year is $137,500 </a:t>
            </a:r>
          </a:p>
          <a:p>
            <a:pPr>
              <a:buNone/>
            </a:pPr>
            <a:r>
              <a:rPr lang="en-AU" sz="2400" dirty="0" smtClean="0"/>
              <a:t>(As any amount above the concessional cap amount is counted towards the non-concessional cap amount)</a:t>
            </a:r>
            <a:endParaRPr lang="en-AU"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If $110,000 is salary Package</a:t>
            </a:r>
            <a:endParaRPr lang="en-AU" sz="3200" dirty="0"/>
          </a:p>
        </p:txBody>
      </p:sp>
      <p:graphicFrame>
        <p:nvGraphicFramePr>
          <p:cNvPr id="4" name="Table 3"/>
          <p:cNvGraphicFramePr>
            <a:graphicFrameLocks noGrp="1"/>
          </p:cNvGraphicFramePr>
          <p:nvPr/>
        </p:nvGraphicFramePr>
        <p:xfrm>
          <a:off x="539552" y="1340767"/>
          <a:ext cx="7848874" cy="5015559"/>
        </p:xfrm>
        <a:graphic>
          <a:graphicData uri="http://schemas.openxmlformats.org/drawingml/2006/table">
            <a:tbl>
              <a:tblPr/>
              <a:tblGrid>
                <a:gridCol w="1719697"/>
                <a:gridCol w="940689"/>
                <a:gridCol w="940689"/>
                <a:gridCol w="3307110"/>
                <a:gridCol w="940689"/>
              </a:tblGrid>
              <a:tr h="242553">
                <a:tc gridSpan="4">
                  <a:txBody>
                    <a:bodyPr/>
                    <a:lstStyle/>
                    <a:p>
                      <a:pPr algn="l" fontAlgn="b"/>
                      <a:r>
                        <a:rPr lang="en-AU" sz="1400" b="0" i="0" u="none" strike="noStrike" dirty="0">
                          <a:solidFill>
                            <a:srgbClr val="000000"/>
                          </a:solidFill>
                          <a:latin typeface="Calibri"/>
                        </a:rPr>
                        <a:t>How to maximise super with $110,000 Income</a:t>
                      </a:r>
                    </a:p>
                  </a:txBody>
                  <a:tcPr marL="9525" marR="9525" marT="9525" marB="0" anchor="b">
                    <a:lnL>
                      <a:noFill/>
                    </a:lnL>
                    <a:lnR>
                      <a:noFill/>
                    </a:lnR>
                    <a:lnT>
                      <a:noFill/>
                    </a:lnT>
                    <a:lnB>
                      <a:noFill/>
                    </a:lnB>
                  </a:tcP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r>
              <a:tr h="242553">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r>
              <a:tr h="242553">
                <a:tc>
                  <a:txBody>
                    <a:bodyPr/>
                    <a:lstStyle/>
                    <a:p>
                      <a:pPr algn="l" fontAlgn="b"/>
                      <a:r>
                        <a:rPr lang="en-AU" sz="1400" b="0" i="0" u="none" strike="noStrike">
                          <a:solidFill>
                            <a:srgbClr val="000000"/>
                          </a:solidFill>
                          <a:latin typeface="Calibri"/>
                        </a:rPr>
                        <a:t>Income </a:t>
                      </a: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AU" sz="1400" b="0" i="0" u="none" strike="noStrike">
                          <a:solidFill>
                            <a:srgbClr val="000000"/>
                          </a:solidFill>
                          <a:latin typeface="Calibri"/>
                        </a:rPr>
                        <a:t>110000</a:t>
                      </a: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r>
              <a:tr h="242553">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r>
              <a:tr h="242553">
                <a:tc>
                  <a:txBody>
                    <a:bodyPr/>
                    <a:lstStyle/>
                    <a:p>
                      <a:pPr algn="l" fontAlgn="b"/>
                      <a:r>
                        <a:rPr lang="en-AU" sz="1400" b="0" i="0" u="none" strike="noStrike">
                          <a:solidFill>
                            <a:srgbClr val="000000"/>
                          </a:solidFill>
                          <a:latin typeface="Calibri"/>
                        </a:rPr>
                        <a:t>Wages</a:t>
                      </a:r>
                    </a:p>
                  </a:txBody>
                  <a:tcPr marL="9525" marR="9525" marT="9525" marB="0" anchor="b">
                    <a:lnL>
                      <a:noFill/>
                    </a:lnL>
                    <a:lnR>
                      <a:noFill/>
                    </a:lnR>
                    <a:lnT>
                      <a:noFill/>
                    </a:lnT>
                    <a:lnB>
                      <a:noFill/>
                    </a:lnB>
                  </a:tcPr>
                </a:tc>
                <a:tc>
                  <a:txBody>
                    <a:bodyPr/>
                    <a:lstStyle/>
                    <a:p>
                      <a:pPr algn="r" fontAlgn="b"/>
                      <a:r>
                        <a:rPr lang="en-AU" sz="1400" b="0" i="0" u="none" strike="noStrike" dirty="0" smtClean="0">
                          <a:solidFill>
                            <a:srgbClr val="000000"/>
                          </a:solidFill>
                          <a:latin typeface="Calibri"/>
                        </a:rPr>
                        <a:t>45,000</a:t>
                      </a:r>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AU" sz="1400" b="0" i="0" u="none" strike="noStrike">
                          <a:solidFill>
                            <a:srgbClr val="000000"/>
                          </a:solidFill>
                          <a:latin typeface="Calibri"/>
                        </a:rPr>
                        <a:t>Super Contribution</a:t>
                      </a:r>
                    </a:p>
                  </a:txBody>
                  <a:tcPr marL="9525" marR="9525" marT="9525" marB="0" anchor="b">
                    <a:lnL>
                      <a:noFill/>
                    </a:lnL>
                    <a:lnR>
                      <a:noFill/>
                    </a:lnR>
                    <a:lnT>
                      <a:noFill/>
                    </a:lnT>
                    <a:lnB>
                      <a:noFill/>
                    </a:lnB>
                  </a:tcPr>
                </a:tc>
                <a:tc>
                  <a:txBody>
                    <a:bodyPr/>
                    <a:lstStyle/>
                    <a:p>
                      <a:pPr algn="r" fontAlgn="b"/>
                      <a:r>
                        <a:rPr lang="en-AU" sz="1400" b="0" i="0" u="none" strike="noStrike" dirty="0" smtClean="0">
                          <a:solidFill>
                            <a:srgbClr val="000000"/>
                          </a:solidFill>
                          <a:latin typeface="Calibri"/>
                        </a:rPr>
                        <a:t>56,400</a:t>
                      </a:r>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r>
              <a:tr h="242553">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r>
              <a:tr h="242553">
                <a:tc>
                  <a:txBody>
                    <a:bodyPr/>
                    <a:lstStyle/>
                    <a:p>
                      <a:pPr algn="l" fontAlgn="b"/>
                      <a:r>
                        <a:rPr lang="en-AU" sz="1400" b="0" i="0" u="none" strike="noStrike">
                          <a:solidFill>
                            <a:srgbClr val="000000"/>
                          </a:solidFill>
                          <a:latin typeface="Calibri"/>
                        </a:rPr>
                        <a:t>Tax </a:t>
                      </a:r>
                    </a:p>
                  </a:txBody>
                  <a:tcPr marL="9525" marR="9525" marT="9525" marB="0" anchor="b">
                    <a:lnL>
                      <a:noFill/>
                    </a:lnL>
                    <a:lnR>
                      <a:noFill/>
                    </a:lnR>
                    <a:lnT>
                      <a:noFill/>
                    </a:lnT>
                    <a:lnB>
                      <a:noFill/>
                    </a:lnB>
                  </a:tcPr>
                </a:tc>
                <a:tc>
                  <a:txBody>
                    <a:bodyPr/>
                    <a:lstStyle/>
                    <a:p>
                      <a:pPr algn="r" fontAlgn="b"/>
                      <a:r>
                        <a:rPr lang="en-AU" sz="1400" b="0" i="0" u="none" strike="noStrike" dirty="0" smtClean="0">
                          <a:solidFill>
                            <a:srgbClr val="000000"/>
                          </a:solidFill>
                          <a:latin typeface="Calibri"/>
                        </a:rPr>
                        <a:t>5,092</a:t>
                      </a:r>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AU" sz="1400" b="0" i="0" u="none" strike="noStrike">
                          <a:solidFill>
                            <a:srgbClr val="000000"/>
                          </a:solidFill>
                          <a:latin typeface="Calibri"/>
                        </a:rPr>
                        <a:t>Tax in Super</a:t>
                      </a:r>
                    </a:p>
                  </a:txBody>
                  <a:tcPr marL="9525" marR="9525" marT="9525" marB="0" anchor="b">
                    <a:lnL>
                      <a:noFill/>
                    </a:lnL>
                    <a:lnR>
                      <a:noFill/>
                    </a:lnR>
                    <a:lnT>
                      <a:noFill/>
                    </a:lnT>
                    <a:lnB>
                      <a:noFill/>
                    </a:lnB>
                  </a:tcPr>
                </a:tc>
                <a:tc>
                  <a:txBody>
                    <a:bodyPr/>
                    <a:lstStyle/>
                    <a:p>
                      <a:pPr algn="r" fontAlgn="b"/>
                      <a:r>
                        <a:rPr lang="en-AU" sz="1400" b="0" i="0" u="none" strike="noStrike" dirty="0" smtClean="0">
                          <a:solidFill>
                            <a:srgbClr val="000000"/>
                          </a:solidFill>
                          <a:latin typeface="Calibri"/>
                        </a:rPr>
                        <a:t>8,460</a:t>
                      </a:r>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r>
              <a:tr h="242553">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AU" sz="1400" b="1" i="0" u="none" strike="noStrike" dirty="0" smtClean="0">
                          <a:solidFill>
                            <a:srgbClr val="FF0000"/>
                          </a:solidFill>
                          <a:latin typeface="Calibri"/>
                        </a:rPr>
                        <a:t>In Super after Tax</a:t>
                      </a:r>
                      <a:endParaRPr lang="en-AU" sz="1400" b="1" i="0" u="none" strike="noStrike" dirty="0">
                        <a:solidFill>
                          <a:srgbClr val="FF0000"/>
                        </a:solidFill>
                        <a:latin typeface="Calibri"/>
                      </a:endParaRPr>
                    </a:p>
                  </a:txBody>
                  <a:tcPr marL="9525" marR="9525" marT="9525" marB="0" anchor="b">
                    <a:lnL>
                      <a:noFill/>
                    </a:lnL>
                    <a:lnR>
                      <a:noFill/>
                    </a:lnR>
                    <a:lnT>
                      <a:noFill/>
                    </a:lnT>
                    <a:lnB>
                      <a:noFill/>
                    </a:lnB>
                  </a:tcPr>
                </a:tc>
                <a:tc>
                  <a:txBody>
                    <a:bodyPr/>
                    <a:lstStyle/>
                    <a:p>
                      <a:pPr algn="r" fontAlgn="b"/>
                      <a:r>
                        <a:rPr lang="en-AU" sz="1400" b="0" i="0" u="none" strike="noStrike" dirty="0" smtClean="0">
                          <a:solidFill>
                            <a:srgbClr val="FF0000"/>
                          </a:solidFill>
                          <a:latin typeface="Calibri"/>
                        </a:rPr>
                        <a:t>$47,940</a:t>
                      </a:r>
                      <a:endParaRPr lang="en-AU" sz="1400" b="0" i="0" u="none" strike="noStrike" dirty="0">
                        <a:solidFill>
                          <a:srgbClr val="FF0000"/>
                        </a:solidFill>
                        <a:latin typeface="Calibri"/>
                      </a:endParaRPr>
                    </a:p>
                  </a:txBody>
                  <a:tcPr marL="9525" marR="9525" marT="9525" marB="0" anchor="b">
                    <a:lnL>
                      <a:noFill/>
                    </a:lnL>
                    <a:lnR>
                      <a:noFill/>
                    </a:lnR>
                    <a:lnT>
                      <a:noFill/>
                    </a:lnT>
                    <a:lnB>
                      <a:noFill/>
                    </a:lnB>
                  </a:tcPr>
                </a:tc>
              </a:tr>
              <a:tr h="242553">
                <a:tc>
                  <a:txBody>
                    <a:bodyPr/>
                    <a:lstStyle/>
                    <a:p>
                      <a:pPr algn="l" fontAlgn="b"/>
                      <a:r>
                        <a:rPr lang="en-AU" sz="1400" b="0" i="0" u="none" strike="noStrike">
                          <a:solidFill>
                            <a:srgbClr val="000000"/>
                          </a:solidFill>
                          <a:latin typeface="Calibri"/>
                        </a:rPr>
                        <a:t>Extra to pay Tax</a:t>
                      </a:r>
                    </a:p>
                  </a:txBody>
                  <a:tcPr marL="9525" marR="9525" marT="9525" marB="0" anchor="b">
                    <a:lnL>
                      <a:noFill/>
                    </a:lnL>
                    <a:lnR>
                      <a:noFill/>
                    </a:lnR>
                    <a:lnT>
                      <a:noFill/>
                    </a:lnT>
                    <a:lnB>
                      <a:noFill/>
                    </a:lnB>
                  </a:tcPr>
                </a:tc>
                <a:tc>
                  <a:txBody>
                    <a:bodyPr/>
                    <a:lstStyle/>
                    <a:p>
                      <a:pPr algn="r" fontAlgn="b"/>
                      <a:r>
                        <a:rPr lang="en-AU" sz="1400" b="0" i="0" u="none" strike="noStrike" dirty="0" smtClean="0">
                          <a:solidFill>
                            <a:srgbClr val="000000"/>
                          </a:solidFill>
                          <a:latin typeface="Calibri"/>
                        </a:rPr>
                        <a:t>8,600</a:t>
                      </a:r>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AU" sz="1400" b="0" i="0" u="none" strike="noStrike">
                          <a:solidFill>
                            <a:srgbClr val="000000"/>
                          </a:solidFill>
                          <a:latin typeface="Calibri"/>
                        </a:rPr>
                        <a:t>Concessional Contribution</a:t>
                      </a:r>
                    </a:p>
                  </a:txBody>
                  <a:tcPr marL="9525" marR="9525" marT="9525" marB="0" anchor="b">
                    <a:lnL>
                      <a:noFill/>
                    </a:lnL>
                    <a:lnR>
                      <a:noFill/>
                    </a:lnR>
                    <a:lnT>
                      <a:noFill/>
                    </a:lnT>
                    <a:lnB>
                      <a:noFill/>
                    </a:lnB>
                  </a:tcPr>
                </a:tc>
                <a:tc>
                  <a:txBody>
                    <a:bodyPr/>
                    <a:lstStyle/>
                    <a:p>
                      <a:pPr algn="r" fontAlgn="b"/>
                      <a:r>
                        <a:rPr lang="en-AU" sz="1400" b="0" i="0" u="none" strike="noStrike" dirty="0" smtClean="0">
                          <a:solidFill>
                            <a:srgbClr val="000000"/>
                          </a:solidFill>
                          <a:latin typeface="Calibri"/>
                        </a:rPr>
                        <a:t>27,500</a:t>
                      </a:r>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r>
              <a:tr h="242553">
                <a:tc>
                  <a:txBody>
                    <a:bodyPr/>
                    <a:lstStyle/>
                    <a:p>
                      <a:pPr algn="l" fontAlgn="b"/>
                      <a:r>
                        <a:rPr lang="en-AU" sz="1400" b="0" i="0" u="none" strike="noStrike">
                          <a:solidFill>
                            <a:srgbClr val="000000"/>
                          </a:solidFill>
                          <a:latin typeface="Calibri"/>
                        </a:rPr>
                        <a:t>Tax @34.5%</a:t>
                      </a:r>
                    </a:p>
                  </a:txBody>
                  <a:tcPr marL="9525" marR="9525" marT="9525" marB="0" anchor="b">
                    <a:lnL>
                      <a:noFill/>
                    </a:lnL>
                    <a:lnR>
                      <a:noFill/>
                    </a:lnR>
                    <a:lnT>
                      <a:noFill/>
                    </a:lnT>
                    <a:lnB>
                      <a:noFill/>
                    </a:lnB>
                  </a:tcPr>
                </a:tc>
                <a:tc>
                  <a:txBody>
                    <a:bodyPr/>
                    <a:lstStyle/>
                    <a:p>
                      <a:pPr algn="r" fontAlgn="b"/>
                      <a:r>
                        <a:rPr lang="en-AU" sz="1400" b="0" i="0" u="none" strike="noStrike" dirty="0" smtClean="0">
                          <a:solidFill>
                            <a:srgbClr val="000000"/>
                          </a:solidFill>
                          <a:latin typeface="Calibri"/>
                        </a:rPr>
                        <a:t>2,967</a:t>
                      </a:r>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r>
              <a:tr h="242553">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AU" sz="1400" b="0" i="0" u="none" strike="noStrike">
                          <a:solidFill>
                            <a:srgbClr val="000000"/>
                          </a:solidFill>
                          <a:latin typeface="Calibri"/>
                        </a:rPr>
                        <a:t>Extra Concessional Contribution</a:t>
                      </a:r>
                    </a:p>
                  </a:txBody>
                  <a:tcPr marL="9525" marR="9525" marT="9525" marB="0" anchor="b">
                    <a:lnL>
                      <a:noFill/>
                    </a:lnL>
                    <a:lnR>
                      <a:noFill/>
                    </a:lnR>
                    <a:lnT>
                      <a:noFill/>
                    </a:lnT>
                    <a:lnB>
                      <a:noFill/>
                    </a:lnB>
                  </a:tcPr>
                </a:tc>
                <a:tc>
                  <a:txBody>
                    <a:bodyPr/>
                    <a:lstStyle/>
                    <a:p>
                      <a:pPr algn="r" fontAlgn="b"/>
                      <a:r>
                        <a:rPr lang="en-AU" sz="1400" b="0" i="0" u="none" strike="noStrike" dirty="0" smtClean="0">
                          <a:solidFill>
                            <a:srgbClr val="000000"/>
                          </a:solidFill>
                          <a:latin typeface="Calibri"/>
                        </a:rPr>
                        <a:t>28,900</a:t>
                      </a:r>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r>
              <a:tr h="242553">
                <a:tc>
                  <a:txBody>
                    <a:bodyPr/>
                    <a:lstStyle/>
                    <a:p>
                      <a:pPr algn="l" fontAlgn="b"/>
                      <a:r>
                        <a:rPr lang="en-AU" sz="1400" b="0" i="0" u="none" strike="noStrike" dirty="0">
                          <a:solidFill>
                            <a:srgbClr val="000000"/>
                          </a:solidFill>
                          <a:latin typeface="Calibri"/>
                        </a:rPr>
                        <a:t>Cash To pay </a:t>
                      </a:r>
                      <a:r>
                        <a:rPr lang="en-AU" sz="1400" b="0" i="0" u="none" strike="noStrike" dirty="0" smtClean="0">
                          <a:solidFill>
                            <a:srgbClr val="000000"/>
                          </a:solidFill>
                          <a:latin typeface="Calibri"/>
                        </a:rPr>
                        <a:t>Excess Contribution Tax Amount</a:t>
                      </a:r>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AU" sz="1400" b="0" i="0" u="none" strike="noStrike" dirty="0" smtClean="0">
                          <a:solidFill>
                            <a:srgbClr val="000000"/>
                          </a:solidFill>
                          <a:latin typeface="Calibri"/>
                        </a:rPr>
                        <a:t>5,633</a:t>
                      </a:r>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AU" sz="1400" b="0" i="0" u="none" strike="noStrike">
                          <a:solidFill>
                            <a:srgbClr val="000000"/>
                          </a:solidFill>
                          <a:latin typeface="Calibri"/>
                        </a:rPr>
                        <a:t>Added to your Income</a:t>
                      </a: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r>
              <a:tr h="242553">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r>
              <a:tr h="242553">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AU" sz="1400" b="0" i="0" u="none" strike="noStrike">
                          <a:solidFill>
                            <a:srgbClr val="000000"/>
                          </a:solidFill>
                          <a:latin typeface="Calibri"/>
                        </a:rPr>
                        <a:t>Extra Tax to be paid</a:t>
                      </a:r>
                    </a:p>
                  </a:txBody>
                  <a:tcPr marL="9525" marR="9525" marT="9525" marB="0" anchor="b">
                    <a:lnL>
                      <a:noFill/>
                    </a:lnL>
                    <a:lnR>
                      <a:noFill/>
                    </a:lnR>
                    <a:lnT>
                      <a:noFill/>
                    </a:lnT>
                    <a:lnB>
                      <a:noFill/>
                    </a:lnB>
                  </a:tcPr>
                </a:tc>
                <a:tc>
                  <a:txBody>
                    <a:bodyPr/>
                    <a:lstStyle/>
                    <a:p>
                      <a:pPr algn="r" fontAlgn="b"/>
                      <a:r>
                        <a:rPr lang="en-AU" sz="1400" b="0" i="0" u="none" strike="noStrike" dirty="0">
                          <a:solidFill>
                            <a:srgbClr val="000000"/>
                          </a:solidFill>
                          <a:latin typeface="Calibri"/>
                        </a:rPr>
                        <a:t>34.5</a:t>
                      </a:r>
                    </a:p>
                  </a:txBody>
                  <a:tcPr marL="9525" marR="9525" marT="9525" marB="0" anchor="b">
                    <a:lnL>
                      <a:noFill/>
                    </a:lnL>
                    <a:lnR>
                      <a:noFill/>
                    </a:lnR>
                    <a:lnT>
                      <a:noFill/>
                    </a:lnT>
                    <a:lnB>
                      <a:noFill/>
                    </a:lnB>
                  </a:tcPr>
                </a:tc>
              </a:tr>
              <a:tr h="242553">
                <a:tc>
                  <a:txBody>
                    <a:bodyPr/>
                    <a:lstStyle/>
                    <a:p>
                      <a:pPr algn="l" fontAlgn="b"/>
                      <a:r>
                        <a:rPr lang="en-AU" sz="1400" b="0" i="0" u="none" strike="noStrike" dirty="0" smtClean="0">
                          <a:solidFill>
                            <a:srgbClr val="000000"/>
                          </a:solidFill>
                          <a:latin typeface="Calibri"/>
                        </a:rPr>
                        <a:t>Total Taxable Income</a:t>
                      </a:r>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AU" sz="1400" b="0" i="0" u="none" strike="noStrike" dirty="0" smtClean="0">
                          <a:solidFill>
                            <a:srgbClr val="000000"/>
                          </a:solidFill>
                          <a:latin typeface="Calibri"/>
                        </a:rPr>
                        <a:t>53,600</a:t>
                      </a:r>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AU" sz="1400" b="0" i="0" u="none" strike="noStrike">
                          <a:solidFill>
                            <a:srgbClr val="000000"/>
                          </a:solidFill>
                          <a:latin typeface="Calibri"/>
                        </a:rPr>
                        <a:t>Less Already Paid in Super</a:t>
                      </a:r>
                    </a:p>
                  </a:txBody>
                  <a:tcPr marL="9525" marR="9525" marT="9525" marB="0" anchor="b">
                    <a:lnL>
                      <a:noFill/>
                    </a:lnL>
                    <a:lnR>
                      <a:noFill/>
                    </a:lnR>
                    <a:lnT>
                      <a:noFill/>
                    </a:lnT>
                    <a:lnB>
                      <a:noFill/>
                    </a:lnB>
                  </a:tcPr>
                </a:tc>
                <a:tc>
                  <a:txBody>
                    <a:bodyPr/>
                    <a:lstStyle/>
                    <a:p>
                      <a:pPr algn="r" fontAlgn="b"/>
                      <a:r>
                        <a:rPr lang="en-AU" sz="1400" b="0" i="0" u="none" strike="noStrike" dirty="0">
                          <a:solidFill>
                            <a:srgbClr val="000000"/>
                          </a:solidFill>
                          <a:latin typeface="Calibri"/>
                        </a:rPr>
                        <a:t>15</a:t>
                      </a:r>
                    </a:p>
                  </a:txBody>
                  <a:tcPr marL="9525" marR="9525" marT="9525" marB="0" anchor="b">
                    <a:lnL>
                      <a:noFill/>
                    </a:lnL>
                    <a:lnR>
                      <a:noFill/>
                    </a:lnR>
                    <a:lnT>
                      <a:noFill/>
                    </a:lnT>
                    <a:lnB>
                      <a:noFill/>
                    </a:lnB>
                  </a:tcPr>
                </a:tc>
              </a:tr>
              <a:tr h="242553">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AU" sz="1400" b="0" i="0" u="none" strike="noStrike">
                          <a:solidFill>
                            <a:srgbClr val="000000"/>
                          </a:solidFill>
                          <a:latin typeface="Calibri"/>
                        </a:rPr>
                        <a:t>Extra Tax to be paid outside Super</a:t>
                      </a:r>
                    </a:p>
                  </a:txBody>
                  <a:tcPr marL="9525" marR="9525" marT="9525" marB="0" anchor="b">
                    <a:lnL>
                      <a:noFill/>
                    </a:lnL>
                    <a:lnR>
                      <a:noFill/>
                    </a:lnR>
                    <a:lnT>
                      <a:noFill/>
                    </a:lnT>
                    <a:lnB>
                      <a:noFill/>
                    </a:lnB>
                  </a:tcPr>
                </a:tc>
                <a:tc>
                  <a:txBody>
                    <a:bodyPr/>
                    <a:lstStyle/>
                    <a:p>
                      <a:pPr algn="r" fontAlgn="b"/>
                      <a:r>
                        <a:rPr lang="en-AU" sz="1400" b="0" i="0" u="none" strike="noStrike" dirty="0">
                          <a:solidFill>
                            <a:srgbClr val="000000"/>
                          </a:solidFill>
                          <a:latin typeface="Calibri"/>
                        </a:rPr>
                        <a:t>19.5</a:t>
                      </a:r>
                    </a:p>
                  </a:txBody>
                  <a:tcPr marL="9525" marR="9525" marT="9525" marB="0" anchor="b">
                    <a:lnL>
                      <a:noFill/>
                    </a:lnL>
                    <a:lnR>
                      <a:noFill/>
                    </a:lnR>
                    <a:lnT>
                      <a:noFill/>
                    </a:lnT>
                    <a:lnB>
                      <a:noFill/>
                    </a:lnB>
                  </a:tcPr>
                </a:tc>
              </a:tr>
              <a:tr h="242553">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r>
              <a:tr h="242553">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AU" sz="1400" b="0" i="0" u="none" strike="noStrike">
                          <a:solidFill>
                            <a:srgbClr val="000000"/>
                          </a:solidFill>
                          <a:latin typeface="Calibri"/>
                        </a:rPr>
                        <a:t>Tax to be paid for extra</a:t>
                      </a: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latin typeface="Calibri"/>
                      </a:endParaRPr>
                    </a:p>
                  </a:txBody>
                  <a:tcPr marL="9525" marR="9525" marT="9525" marB="0" anchor="b">
                    <a:lnL>
                      <a:noFill/>
                    </a:lnL>
                    <a:lnR>
                      <a:noFill/>
                    </a:lnR>
                    <a:lnT>
                      <a:noFill/>
                    </a:lnT>
                    <a:lnB>
                      <a:noFill/>
                    </a:lnB>
                  </a:tcPr>
                </a:tc>
              </a:tr>
              <a:tr h="242553">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AU"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latin typeface="Calibri"/>
                        </a:rPr>
                        <a:t>Concessional Contribution</a:t>
                      </a:r>
                    </a:p>
                  </a:txBody>
                  <a:tcPr marL="9525" marR="9525" marT="9525" marB="0" anchor="b">
                    <a:lnL>
                      <a:noFill/>
                    </a:lnL>
                    <a:lnR>
                      <a:noFill/>
                    </a:lnR>
                    <a:lnT>
                      <a:noFill/>
                    </a:lnT>
                    <a:lnB>
                      <a:noFill/>
                    </a:lnB>
                  </a:tcPr>
                </a:tc>
                <a:tc>
                  <a:txBody>
                    <a:bodyPr/>
                    <a:lstStyle/>
                    <a:p>
                      <a:pPr algn="r" fontAlgn="b"/>
                      <a:r>
                        <a:rPr lang="en-AU" sz="1400" b="0" i="0" u="none" strike="noStrike" dirty="0">
                          <a:solidFill>
                            <a:srgbClr val="000000"/>
                          </a:solidFill>
                          <a:latin typeface="Calibri"/>
                        </a:rPr>
                        <a:t>5635.5</a:t>
                      </a:r>
                    </a:p>
                  </a:txBody>
                  <a:tcPr marL="9525" marR="9525" marT="9525" marB="0" anchor="b">
                    <a:lnL>
                      <a:noFill/>
                    </a:lnL>
                    <a:lnR>
                      <a:noFill/>
                    </a:lnR>
                    <a:lnT>
                      <a:noFill/>
                    </a:lnT>
                    <a:lnB>
                      <a:noFill/>
                    </a:lnB>
                  </a:tcPr>
                </a:tc>
              </a:tr>
            </a:tbl>
          </a:graphicData>
        </a:graphic>
      </p:graphicFrame>
      <p:sp>
        <p:nvSpPr>
          <p:cNvPr id="5" name="TextBox 4"/>
          <p:cNvSpPr txBox="1"/>
          <p:nvPr/>
        </p:nvSpPr>
        <p:spPr>
          <a:xfrm>
            <a:off x="251520" y="5517232"/>
            <a:ext cx="3456384" cy="1200329"/>
          </a:xfrm>
          <a:prstGeom prst="rect">
            <a:avLst/>
          </a:prstGeom>
          <a:noFill/>
        </p:spPr>
        <p:txBody>
          <a:bodyPr wrap="square" rtlCol="0">
            <a:spAutoFit/>
          </a:bodyPr>
          <a:lstStyle/>
          <a:p>
            <a:r>
              <a:rPr lang="en-AU" dirty="0" smtClean="0">
                <a:solidFill>
                  <a:srgbClr val="FF0000"/>
                </a:solidFill>
              </a:rPr>
              <a:t>How much to put in Super is Financial Advice</a:t>
            </a:r>
          </a:p>
          <a:p>
            <a:r>
              <a:rPr lang="en-AU" dirty="0" smtClean="0">
                <a:solidFill>
                  <a:srgbClr val="FF0000"/>
                </a:solidFill>
              </a:rPr>
              <a:t>Warning: I am not a financial Planner</a:t>
            </a:r>
            <a:endParaRPr lang="en-AU"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AU" smtClean="0"/>
              <a:t>House Keeping – Hand Out </a:t>
            </a:r>
          </a:p>
        </p:txBody>
      </p:sp>
      <p:pic>
        <p:nvPicPr>
          <p:cNvPr id="5123" name="Content Placeholder 3" descr="go to webinar 3.jpg"/>
          <p:cNvPicPr>
            <a:picLocks noGrp="1" noChangeAspect="1"/>
          </p:cNvPicPr>
          <p:nvPr>
            <p:ph idx="1"/>
          </p:nvPr>
        </p:nvPicPr>
        <p:blipFill>
          <a:blip r:embed="rId2" cstate="print"/>
          <a:srcRect/>
          <a:stretch>
            <a:fillRect/>
          </a:stretch>
        </p:blipFill>
        <p:spPr>
          <a:xfrm>
            <a:off x="5796136" y="1556792"/>
            <a:ext cx="1598612" cy="4127500"/>
          </a:xfrm>
        </p:spPr>
      </p:pic>
      <p:sp>
        <p:nvSpPr>
          <p:cNvPr id="5124" name="TextBox 4"/>
          <p:cNvSpPr txBox="1">
            <a:spLocks noChangeArrowheads="1"/>
          </p:cNvSpPr>
          <p:nvPr/>
        </p:nvSpPr>
        <p:spPr bwMode="auto">
          <a:xfrm>
            <a:off x="1314450" y="2514600"/>
            <a:ext cx="4827588" cy="923925"/>
          </a:xfrm>
          <a:prstGeom prst="rect">
            <a:avLst/>
          </a:prstGeom>
          <a:noFill/>
          <a:ln w="9525">
            <a:noFill/>
            <a:miter lim="800000"/>
            <a:headEnd/>
            <a:tailEnd/>
          </a:ln>
        </p:spPr>
        <p:txBody>
          <a:bodyPr wrap="none">
            <a:spAutoFit/>
          </a:bodyPr>
          <a:lstStyle/>
          <a:p>
            <a:r>
              <a:rPr lang="en-AU"/>
              <a:t>Copy of this Presentation can be downloaded</a:t>
            </a:r>
          </a:p>
          <a:p>
            <a:r>
              <a:rPr lang="en-AU"/>
              <a:t>From the Panel</a:t>
            </a:r>
          </a:p>
          <a:p>
            <a:endParaRPr lang="en-AU"/>
          </a:p>
        </p:txBody>
      </p:sp>
      <p:pic>
        <p:nvPicPr>
          <p:cNvPr id="5125" name="Picture 7" descr="Logo online smsf audit.JPG"/>
          <p:cNvPicPr>
            <a:picLocks noChangeAspect="1"/>
          </p:cNvPicPr>
          <p:nvPr/>
        </p:nvPicPr>
        <p:blipFill>
          <a:blip r:embed="rId3" cstate="print"/>
          <a:srcRect/>
          <a:stretch>
            <a:fillRect/>
          </a:stretch>
        </p:blipFill>
        <p:spPr bwMode="auto">
          <a:xfrm>
            <a:off x="0" y="6288087"/>
            <a:ext cx="2411412" cy="569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How does super grow in the fund</a:t>
            </a:r>
            <a:endParaRPr lang="en-AU" sz="3200" dirty="0"/>
          </a:p>
        </p:txBody>
      </p:sp>
      <p:sp>
        <p:nvSpPr>
          <p:cNvPr id="3" name="Content Placeholder 2"/>
          <p:cNvSpPr>
            <a:spLocks noGrp="1"/>
          </p:cNvSpPr>
          <p:nvPr>
            <p:ph idx="1"/>
          </p:nvPr>
        </p:nvSpPr>
        <p:spPr/>
        <p:txBody>
          <a:bodyPr>
            <a:normAutofit/>
          </a:bodyPr>
          <a:lstStyle/>
          <a:p>
            <a:r>
              <a:rPr lang="en-AU" sz="2400" dirty="0" smtClean="0"/>
              <a:t>Amount of Contribution</a:t>
            </a:r>
          </a:p>
          <a:p>
            <a:r>
              <a:rPr lang="en-AU" sz="2400" dirty="0" smtClean="0"/>
              <a:t>Rate of Return</a:t>
            </a:r>
          </a:p>
          <a:p>
            <a:r>
              <a:rPr lang="en-AU" sz="2400" dirty="0" smtClean="0"/>
              <a:t>How long has the money been in Super</a:t>
            </a:r>
          </a:p>
          <a:p>
            <a:r>
              <a:rPr lang="en-AU" sz="2400" dirty="0" smtClean="0"/>
              <a:t>The fees which is being charged to the fund</a:t>
            </a:r>
          </a:p>
          <a:p>
            <a:pPr>
              <a:buNone/>
            </a:pPr>
            <a:r>
              <a:rPr lang="en-AU" sz="2400" dirty="0" smtClean="0"/>
              <a:t>(Average MER is about 1.4% - Industry Fund 0.65% </a:t>
            </a:r>
          </a:p>
          <a:p>
            <a:pPr>
              <a:buNone/>
            </a:pPr>
            <a:r>
              <a:rPr lang="en-AU" sz="2400" dirty="0" smtClean="0"/>
              <a:t>- a $1,000,000 pays $6,500 in an Industry Fund)</a:t>
            </a:r>
            <a:endParaRPr lang="en-AU"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7288" cy="1143000"/>
          </a:xfrm>
        </p:spPr>
        <p:txBody>
          <a:bodyPr>
            <a:normAutofit/>
          </a:bodyPr>
          <a:lstStyle/>
          <a:p>
            <a:pPr algn="l"/>
            <a:r>
              <a:rPr lang="en-AU" sz="3000" dirty="0" smtClean="0"/>
              <a:t>The 10 top super funds in APRA’s performance </a:t>
            </a:r>
            <a:r>
              <a:rPr lang="en-AU" sz="3000" dirty="0" smtClean="0"/>
              <a:t>test</a:t>
            </a:r>
            <a:endParaRPr lang="en-AU" sz="3000" dirty="0"/>
          </a:p>
        </p:txBody>
      </p:sp>
      <p:sp>
        <p:nvSpPr>
          <p:cNvPr id="3" name="Content Placeholder 2"/>
          <p:cNvSpPr>
            <a:spLocks noGrp="1"/>
          </p:cNvSpPr>
          <p:nvPr>
            <p:ph idx="1"/>
          </p:nvPr>
        </p:nvSpPr>
        <p:spPr>
          <a:xfrm>
            <a:off x="395536" y="1340768"/>
            <a:ext cx="8229600" cy="460648"/>
          </a:xfrm>
        </p:spPr>
        <p:txBody>
          <a:bodyPr>
            <a:normAutofit fontScale="47500" lnSpcReduction="20000"/>
          </a:bodyPr>
          <a:lstStyle/>
          <a:p>
            <a:pPr>
              <a:buNone/>
            </a:pPr>
            <a:r>
              <a:rPr lang="en-AU" dirty="0" smtClean="0"/>
              <a:t>https://www.afr.com/policy/tax-and-super/the-10-top-performing-super-funds-in-apra-s-performance-test-20211217-p59ie9</a:t>
            </a:r>
            <a:endParaRPr lang="en-AU" dirty="0"/>
          </a:p>
        </p:txBody>
      </p:sp>
      <p:graphicFrame>
        <p:nvGraphicFramePr>
          <p:cNvPr id="4" name="Table 3"/>
          <p:cNvGraphicFramePr>
            <a:graphicFrameLocks noGrp="1"/>
          </p:cNvGraphicFramePr>
          <p:nvPr/>
        </p:nvGraphicFramePr>
        <p:xfrm>
          <a:off x="323528" y="1844824"/>
          <a:ext cx="8496945" cy="5013176"/>
        </p:xfrm>
        <a:graphic>
          <a:graphicData uri="http://schemas.openxmlformats.org/drawingml/2006/table">
            <a:tbl>
              <a:tblPr/>
              <a:tblGrid>
                <a:gridCol w="1699389"/>
                <a:gridCol w="1699389"/>
                <a:gridCol w="1699389"/>
                <a:gridCol w="1699389"/>
                <a:gridCol w="1699389"/>
              </a:tblGrid>
              <a:tr h="788421">
                <a:tc>
                  <a:txBody>
                    <a:bodyPr/>
                    <a:lstStyle/>
                    <a:p>
                      <a:pPr algn="ctr" fontAlgn="b"/>
                      <a:r>
                        <a:rPr lang="en-AU" sz="1400" b="1" dirty="0">
                          <a:latin typeface="inherit"/>
                        </a:rPr>
                        <a:t>Fund*</a:t>
                      </a:r>
                      <a:endParaRPr lang="en-AU" sz="1400" b="0" dirty="0">
                        <a:latin typeface="inherit"/>
                      </a:endParaRPr>
                    </a:p>
                  </a:txBody>
                  <a:tcPr marL="41682" marR="69470" marT="34735" marB="34735" anchor="b">
                    <a:lnL>
                      <a:noFill/>
                    </a:lnL>
                    <a:lnR>
                      <a:noFill/>
                    </a:lnR>
                    <a:lnT>
                      <a:noFill/>
                    </a:lnT>
                    <a:lnB w="19050" cap="flat" cmpd="sng" algn="ctr">
                      <a:solidFill>
                        <a:srgbClr val="333333"/>
                      </a:solidFill>
                      <a:prstDash val="solid"/>
                      <a:round/>
                      <a:headEnd type="none" w="med" len="med"/>
                      <a:tailEnd type="none" w="med" len="med"/>
                    </a:lnB>
                  </a:tcPr>
                </a:tc>
                <a:tc>
                  <a:txBody>
                    <a:bodyPr/>
                    <a:lstStyle/>
                    <a:p>
                      <a:pPr algn="ctr" fontAlgn="b"/>
                      <a:r>
                        <a:rPr lang="en-AU" sz="1400" b="1" dirty="0">
                          <a:latin typeface="inherit"/>
                        </a:rPr>
                        <a:t>Product</a:t>
                      </a:r>
                      <a:endParaRPr lang="en-AU" sz="1400" b="0" dirty="0">
                        <a:latin typeface="inherit"/>
                      </a:endParaRPr>
                    </a:p>
                  </a:txBody>
                  <a:tcPr marL="69470" marR="69470" marT="34735" marB="34735" anchor="b">
                    <a:lnL>
                      <a:noFill/>
                    </a:lnL>
                    <a:lnR>
                      <a:noFill/>
                    </a:lnR>
                    <a:lnT>
                      <a:noFill/>
                    </a:lnT>
                    <a:lnB w="19050" cap="flat" cmpd="sng" algn="ctr">
                      <a:solidFill>
                        <a:srgbClr val="333333"/>
                      </a:solidFill>
                      <a:prstDash val="solid"/>
                      <a:round/>
                      <a:headEnd type="none" w="med" len="med"/>
                      <a:tailEnd type="none" w="med" len="med"/>
                    </a:lnB>
                  </a:tcPr>
                </a:tc>
                <a:tc>
                  <a:txBody>
                    <a:bodyPr/>
                    <a:lstStyle/>
                    <a:p>
                      <a:pPr algn="ctr" fontAlgn="b"/>
                      <a:r>
                        <a:rPr lang="en-AU" sz="1400" b="1">
                          <a:latin typeface="inherit"/>
                        </a:rPr>
                        <a:t>Test score</a:t>
                      </a:r>
                      <a:endParaRPr lang="en-AU" sz="1400" b="0">
                        <a:latin typeface="inherit"/>
                      </a:endParaRPr>
                    </a:p>
                  </a:txBody>
                  <a:tcPr marL="69470" marR="69470" marT="34735" marB="34735" anchor="b">
                    <a:lnL>
                      <a:noFill/>
                    </a:lnL>
                    <a:lnR>
                      <a:noFill/>
                    </a:lnR>
                    <a:lnT>
                      <a:noFill/>
                    </a:lnT>
                    <a:lnB w="19050" cap="flat" cmpd="sng" algn="ctr">
                      <a:solidFill>
                        <a:srgbClr val="333333"/>
                      </a:solidFill>
                      <a:prstDash val="solid"/>
                      <a:round/>
                      <a:headEnd type="none" w="med" len="med"/>
                      <a:tailEnd type="none" w="med" len="med"/>
                    </a:lnB>
                  </a:tcPr>
                </a:tc>
                <a:tc>
                  <a:txBody>
                    <a:bodyPr/>
                    <a:lstStyle/>
                    <a:p>
                      <a:pPr algn="ctr" fontAlgn="b"/>
                      <a:r>
                        <a:rPr lang="en-AU" sz="1400" b="1" dirty="0">
                          <a:latin typeface="inherit"/>
                        </a:rPr>
                        <a:t>7-year net investment return</a:t>
                      </a:r>
                      <a:endParaRPr lang="en-AU" sz="1400" b="0" dirty="0">
                        <a:latin typeface="inherit"/>
                      </a:endParaRPr>
                    </a:p>
                  </a:txBody>
                  <a:tcPr marL="69470" marR="69470" marT="34735" marB="34735" anchor="b">
                    <a:lnL>
                      <a:noFill/>
                    </a:lnL>
                    <a:lnR>
                      <a:noFill/>
                    </a:lnR>
                    <a:lnT>
                      <a:noFill/>
                    </a:lnT>
                    <a:lnB w="19050" cap="flat" cmpd="sng" algn="ctr">
                      <a:solidFill>
                        <a:srgbClr val="333333"/>
                      </a:solidFill>
                      <a:prstDash val="solid"/>
                      <a:round/>
                      <a:headEnd type="none" w="med" len="med"/>
                      <a:tailEnd type="none" w="med" len="med"/>
                    </a:lnB>
                  </a:tcPr>
                </a:tc>
                <a:tc>
                  <a:txBody>
                    <a:bodyPr/>
                    <a:lstStyle/>
                    <a:p>
                      <a:pPr algn="ctr" fontAlgn="b"/>
                      <a:r>
                        <a:rPr lang="en-AU" sz="1400" b="1">
                          <a:latin typeface="inherit"/>
                        </a:rPr>
                        <a:t>Fund type</a:t>
                      </a:r>
                      <a:endParaRPr lang="en-AU" sz="1400" b="0">
                        <a:latin typeface="inherit"/>
                      </a:endParaRPr>
                    </a:p>
                  </a:txBody>
                  <a:tcPr marL="69470" marR="41682" marT="34735" marB="34735" anchor="b">
                    <a:lnL>
                      <a:noFill/>
                    </a:lnL>
                    <a:lnR>
                      <a:noFill/>
                    </a:lnR>
                    <a:lnT>
                      <a:noFill/>
                    </a:lnT>
                    <a:lnB w="19050" cap="flat" cmpd="sng" algn="ctr">
                      <a:solidFill>
                        <a:srgbClr val="333333"/>
                      </a:solidFill>
                      <a:prstDash val="solid"/>
                      <a:round/>
                      <a:headEnd type="none" w="med" len="med"/>
                      <a:tailEnd type="none" w="med" len="med"/>
                    </a:lnB>
                  </a:tcPr>
                </a:tc>
              </a:tr>
              <a:tr h="340697">
                <a:tc>
                  <a:txBody>
                    <a:bodyPr/>
                    <a:lstStyle/>
                    <a:p>
                      <a:pPr algn="ctr"/>
                      <a:r>
                        <a:rPr lang="en-AU" sz="1400"/>
                        <a:t>Unisuper</a:t>
                      </a:r>
                    </a:p>
                  </a:txBody>
                  <a:tcPr marL="41682" marR="69470" marT="43419" marB="43419" anchor="ctr">
                    <a:lnL>
                      <a:noFill/>
                    </a:lnL>
                    <a:lnR>
                      <a:noFill/>
                    </a:lnR>
                    <a:lnT w="19050" cap="flat" cmpd="sng" algn="ctr">
                      <a:solidFill>
                        <a:srgbClr val="333333"/>
                      </a:solidFill>
                      <a:prstDash val="solid"/>
                      <a:round/>
                      <a:headEnd type="none" w="med" len="med"/>
                      <a:tailEnd type="none" w="med" len="med"/>
                    </a:lnT>
                    <a:lnB>
                      <a:noFill/>
                    </a:lnB>
                  </a:tcPr>
                </a:tc>
                <a:tc>
                  <a:txBody>
                    <a:bodyPr/>
                    <a:lstStyle/>
                    <a:p>
                      <a:pPr algn="ctr"/>
                      <a:r>
                        <a:rPr lang="en-AU" sz="1400" dirty="0"/>
                        <a:t>Balanced</a:t>
                      </a:r>
                    </a:p>
                  </a:txBody>
                  <a:tcPr marL="69470" marR="69470" marT="43419" marB="43419" anchor="ctr">
                    <a:lnL>
                      <a:noFill/>
                    </a:lnL>
                    <a:lnR>
                      <a:noFill/>
                    </a:lnR>
                    <a:lnT w="19050" cap="flat" cmpd="sng" algn="ctr">
                      <a:solidFill>
                        <a:srgbClr val="333333"/>
                      </a:solidFill>
                      <a:prstDash val="solid"/>
                      <a:round/>
                      <a:headEnd type="none" w="med" len="med"/>
                      <a:tailEnd type="none" w="med" len="med"/>
                    </a:lnT>
                    <a:lnB>
                      <a:noFill/>
                    </a:lnB>
                  </a:tcPr>
                </a:tc>
                <a:tc>
                  <a:txBody>
                    <a:bodyPr/>
                    <a:lstStyle/>
                    <a:p>
                      <a:pPr algn="ctr"/>
                      <a:r>
                        <a:rPr lang="en-AU" sz="1400" dirty="0"/>
                        <a:t>1.5</a:t>
                      </a:r>
                    </a:p>
                  </a:txBody>
                  <a:tcPr marL="69470" marR="69470" marT="43419" marB="43419" anchor="ctr">
                    <a:lnL>
                      <a:noFill/>
                    </a:lnL>
                    <a:lnR>
                      <a:noFill/>
                    </a:lnR>
                    <a:lnT w="19050" cap="flat" cmpd="sng" algn="ctr">
                      <a:solidFill>
                        <a:srgbClr val="333333"/>
                      </a:solidFill>
                      <a:prstDash val="solid"/>
                      <a:round/>
                      <a:headEnd type="none" w="med" len="med"/>
                      <a:tailEnd type="none" w="med" len="med"/>
                    </a:lnT>
                    <a:lnB>
                      <a:noFill/>
                    </a:lnB>
                  </a:tcPr>
                </a:tc>
                <a:tc>
                  <a:txBody>
                    <a:bodyPr/>
                    <a:lstStyle/>
                    <a:p>
                      <a:pPr algn="ctr"/>
                      <a:r>
                        <a:rPr lang="en-AU" sz="1400"/>
                        <a:t>9.22%</a:t>
                      </a:r>
                    </a:p>
                  </a:txBody>
                  <a:tcPr marL="69470" marR="69470" marT="43419" marB="43419" anchor="ctr">
                    <a:lnL>
                      <a:noFill/>
                    </a:lnL>
                    <a:lnR>
                      <a:noFill/>
                    </a:lnR>
                    <a:lnT w="19050" cap="flat" cmpd="sng" algn="ctr">
                      <a:solidFill>
                        <a:srgbClr val="333333"/>
                      </a:solidFill>
                      <a:prstDash val="solid"/>
                      <a:round/>
                      <a:headEnd type="none" w="med" len="med"/>
                      <a:tailEnd type="none" w="med" len="med"/>
                    </a:lnT>
                    <a:lnB>
                      <a:noFill/>
                    </a:lnB>
                  </a:tcPr>
                </a:tc>
                <a:tc>
                  <a:txBody>
                    <a:bodyPr/>
                    <a:lstStyle/>
                    <a:p>
                      <a:pPr algn="ctr"/>
                      <a:r>
                        <a:rPr lang="en-AU" sz="1400"/>
                        <a:t>Industry</a:t>
                      </a:r>
                    </a:p>
                  </a:txBody>
                  <a:tcPr marL="69470" marR="41682" marT="43419" marB="43419" anchor="ctr">
                    <a:lnL>
                      <a:noFill/>
                    </a:lnL>
                    <a:lnR>
                      <a:noFill/>
                    </a:lnR>
                    <a:lnT w="19050" cap="flat" cmpd="sng" algn="ctr">
                      <a:solidFill>
                        <a:srgbClr val="333333"/>
                      </a:solidFill>
                      <a:prstDash val="solid"/>
                      <a:round/>
                      <a:headEnd type="none" w="med" len="med"/>
                      <a:tailEnd type="none" w="med" len="med"/>
                    </a:lnT>
                    <a:lnB>
                      <a:noFill/>
                    </a:lnB>
                  </a:tcPr>
                </a:tc>
              </a:tr>
              <a:tr h="950047">
                <a:tc>
                  <a:txBody>
                    <a:bodyPr/>
                    <a:lstStyle/>
                    <a:p>
                      <a:pPr algn="ctr"/>
                      <a:r>
                        <a:rPr lang="en-AU" sz="1400"/>
                        <a:t>Australian Ethical Retail Superannuation Fund</a:t>
                      </a:r>
                    </a:p>
                  </a:txBody>
                  <a:tcPr marL="41682" marR="69470" marT="43419" marB="43419" anchor="ctr">
                    <a:lnL>
                      <a:noFill/>
                    </a:lnL>
                    <a:lnR>
                      <a:noFill/>
                    </a:lnR>
                    <a:lnT>
                      <a:noFill/>
                    </a:lnT>
                    <a:lnB>
                      <a:noFill/>
                    </a:lnB>
                  </a:tcPr>
                </a:tc>
                <a:tc>
                  <a:txBody>
                    <a:bodyPr/>
                    <a:lstStyle/>
                    <a:p>
                      <a:pPr algn="ctr"/>
                      <a:r>
                        <a:rPr lang="en-AU" sz="1400"/>
                        <a:t>Balanced (accumulation)</a:t>
                      </a:r>
                    </a:p>
                  </a:txBody>
                  <a:tcPr marL="69470" marR="69470" marT="43419" marB="43419" anchor="ctr">
                    <a:lnL>
                      <a:noFill/>
                    </a:lnL>
                    <a:lnR>
                      <a:noFill/>
                    </a:lnR>
                    <a:lnT>
                      <a:noFill/>
                    </a:lnT>
                    <a:lnB>
                      <a:noFill/>
                    </a:lnB>
                  </a:tcPr>
                </a:tc>
                <a:tc>
                  <a:txBody>
                    <a:bodyPr/>
                    <a:lstStyle/>
                    <a:p>
                      <a:pPr algn="ctr"/>
                      <a:r>
                        <a:rPr lang="en-AU" sz="1400" dirty="0"/>
                        <a:t>1.3</a:t>
                      </a:r>
                    </a:p>
                  </a:txBody>
                  <a:tcPr marL="69470" marR="69470" marT="43419" marB="43419" anchor="ctr">
                    <a:lnL>
                      <a:noFill/>
                    </a:lnL>
                    <a:lnR>
                      <a:noFill/>
                    </a:lnR>
                    <a:lnT>
                      <a:noFill/>
                    </a:lnT>
                    <a:lnB>
                      <a:noFill/>
                    </a:lnB>
                  </a:tcPr>
                </a:tc>
                <a:tc>
                  <a:txBody>
                    <a:bodyPr/>
                    <a:lstStyle/>
                    <a:p>
                      <a:pPr algn="ctr"/>
                      <a:r>
                        <a:rPr lang="en-AU" sz="1400" dirty="0"/>
                        <a:t>9.00%</a:t>
                      </a:r>
                    </a:p>
                  </a:txBody>
                  <a:tcPr marL="69470" marR="69470" marT="43419" marB="43419" anchor="ctr">
                    <a:lnL>
                      <a:noFill/>
                    </a:lnL>
                    <a:lnR>
                      <a:noFill/>
                    </a:lnR>
                    <a:lnT>
                      <a:noFill/>
                    </a:lnT>
                    <a:lnB>
                      <a:noFill/>
                    </a:lnB>
                  </a:tcPr>
                </a:tc>
                <a:tc>
                  <a:txBody>
                    <a:bodyPr/>
                    <a:lstStyle/>
                    <a:p>
                      <a:pPr algn="ctr"/>
                      <a:r>
                        <a:rPr lang="en-AU" sz="1400" dirty="0"/>
                        <a:t>Retail</a:t>
                      </a:r>
                    </a:p>
                  </a:txBody>
                  <a:tcPr marL="69470" marR="41682" marT="43419" marB="43419" anchor="ctr">
                    <a:lnL>
                      <a:noFill/>
                    </a:lnL>
                    <a:lnR>
                      <a:noFill/>
                    </a:lnR>
                    <a:lnT>
                      <a:noFill/>
                    </a:lnT>
                    <a:lnB>
                      <a:noFill/>
                    </a:lnB>
                  </a:tcPr>
                </a:tc>
              </a:tr>
              <a:tr h="382384">
                <a:tc>
                  <a:txBody>
                    <a:bodyPr/>
                    <a:lstStyle/>
                    <a:p>
                      <a:pPr algn="ctr"/>
                      <a:r>
                        <a:rPr lang="en-AU" sz="1400"/>
                        <a:t>AustralianSuper</a:t>
                      </a:r>
                    </a:p>
                  </a:txBody>
                  <a:tcPr marL="41682" marR="69470" marT="43419" marB="43419" anchor="ctr">
                    <a:lnL>
                      <a:noFill/>
                    </a:lnL>
                    <a:lnR>
                      <a:noFill/>
                    </a:lnR>
                    <a:lnT>
                      <a:noFill/>
                    </a:lnT>
                    <a:lnB>
                      <a:noFill/>
                    </a:lnB>
                  </a:tcPr>
                </a:tc>
                <a:tc>
                  <a:txBody>
                    <a:bodyPr/>
                    <a:lstStyle/>
                    <a:p>
                      <a:pPr algn="ctr"/>
                      <a:r>
                        <a:rPr lang="en-AU" sz="1400"/>
                        <a:t>MySuper</a:t>
                      </a:r>
                    </a:p>
                  </a:txBody>
                  <a:tcPr marL="69470" marR="69470" marT="43419" marB="43419" anchor="ctr">
                    <a:lnL>
                      <a:noFill/>
                    </a:lnL>
                    <a:lnR>
                      <a:noFill/>
                    </a:lnR>
                    <a:lnT>
                      <a:noFill/>
                    </a:lnT>
                    <a:lnB>
                      <a:noFill/>
                    </a:lnB>
                  </a:tcPr>
                </a:tc>
                <a:tc>
                  <a:txBody>
                    <a:bodyPr/>
                    <a:lstStyle/>
                    <a:p>
                      <a:pPr algn="ctr"/>
                      <a:r>
                        <a:rPr lang="en-AU" sz="1400"/>
                        <a:t>1.2</a:t>
                      </a:r>
                    </a:p>
                  </a:txBody>
                  <a:tcPr marL="69470" marR="69470" marT="43419" marB="43419" anchor="ctr">
                    <a:lnL>
                      <a:noFill/>
                    </a:lnL>
                    <a:lnR>
                      <a:noFill/>
                    </a:lnR>
                    <a:lnT>
                      <a:noFill/>
                    </a:lnT>
                    <a:lnB>
                      <a:noFill/>
                    </a:lnB>
                  </a:tcPr>
                </a:tc>
                <a:tc>
                  <a:txBody>
                    <a:bodyPr/>
                    <a:lstStyle/>
                    <a:p>
                      <a:pPr algn="ctr"/>
                      <a:r>
                        <a:rPr lang="en-AU" sz="1400" dirty="0"/>
                        <a:t>9.65%</a:t>
                      </a:r>
                    </a:p>
                  </a:txBody>
                  <a:tcPr marL="69470" marR="69470" marT="43419" marB="43419" anchor="ctr">
                    <a:lnL>
                      <a:noFill/>
                    </a:lnL>
                    <a:lnR>
                      <a:noFill/>
                    </a:lnR>
                    <a:lnT>
                      <a:noFill/>
                    </a:lnT>
                    <a:lnB>
                      <a:noFill/>
                    </a:lnB>
                  </a:tcPr>
                </a:tc>
                <a:tc>
                  <a:txBody>
                    <a:bodyPr/>
                    <a:lstStyle/>
                    <a:p>
                      <a:pPr algn="ctr"/>
                      <a:r>
                        <a:rPr lang="en-AU" sz="1400" dirty="0"/>
                        <a:t>Industry</a:t>
                      </a:r>
                    </a:p>
                  </a:txBody>
                  <a:tcPr marL="69470" marR="41682" marT="43419" marB="43419" anchor="ctr">
                    <a:lnL>
                      <a:noFill/>
                    </a:lnL>
                    <a:lnR>
                      <a:noFill/>
                    </a:lnR>
                    <a:lnT>
                      <a:noFill/>
                    </a:lnT>
                    <a:lnB>
                      <a:noFill/>
                    </a:lnB>
                  </a:tcPr>
                </a:tc>
              </a:tr>
              <a:tr h="382384">
                <a:tc>
                  <a:txBody>
                    <a:bodyPr/>
                    <a:lstStyle/>
                    <a:p>
                      <a:pPr algn="ctr"/>
                      <a:r>
                        <a:rPr lang="en-AU" sz="1400"/>
                        <a:t>QSuper</a:t>
                      </a:r>
                    </a:p>
                  </a:txBody>
                  <a:tcPr marL="41682" marR="69470" marT="43419" marB="43419" anchor="ctr">
                    <a:lnL>
                      <a:noFill/>
                    </a:lnL>
                    <a:lnR>
                      <a:noFill/>
                    </a:lnR>
                    <a:lnT>
                      <a:noFill/>
                    </a:lnT>
                    <a:lnB>
                      <a:noFill/>
                    </a:lnB>
                  </a:tcPr>
                </a:tc>
                <a:tc>
                  <a:txBody>
                    <a:bodyPr/>
                    <a:lstStyle/>
                    <a:p>
                      <a:pPr algn="ctr"/>
                      <a:r>
                        <a:rPr lang="en-AU" sz="1400"/>
                        <a:t>Lifetime</a:t>
                      </a:r>
                    </a:p>
                  </a:txBody>
                  <a:tcPr marL="69470" marR="69470" marT="43419" marB="43419" anchor="ctr">
                    <a:lnL>
                      <a:noFill/>
                    </a:lnL>
                    <a:lnR>
                      <a:noFill/>
                    </a:lnR>
                    <a:lnT>
                      <a:noFill/>
                    </a:lnT>
                    <a:lnB>
                      <a:noFill/>
                    </a:lnB>
                  </a:tcPr>
                </a:tc>
                <a:tc>
                  <a:txBody>
                    <a:bodyPr/>
                    <a:lstStyle/>
                    <a:p>
                      <a:pPr algn="ctr"/>
                      <a:r>
                        <a:rPr lang="en-AU" sz="1400" dirty="0"/>
                        <a:t>1.2</a:t>
                      </a:r>
                    </a:p>
                  </a:txBody>
                  <a:tcPr marL="69470" marR="69470" marT="43419" marB="43419" anchor="ctr">
                    <a:lnL>
                      <a:noFill/>
                    </a:lnL>
                    <a:lnR>
                      <a:noFill/>
                    </a:lnR>
                    <a:lnT>
                      <a:noFill/>
                    </a:lnT>
                    <a:lnB>
                      <a:noFill/>
                    </a:lnB>
                  </a:tcPr>
                </a:tc>
                <a:tc>
                  <a:txBody>
                    <a:bodyPr/>
                    <a:lstStyle/>
                    <a:p>
                      <a:pPr algn="ctr"/>
                      <a:r>
                        <a:rPr lang="en-AU" sz="1400" dirty="0"/>
                        <a:t>3.84-9.48%</a:t>
                      </a:r>
                    </a:p>
                  </a:txBody>
                  <a:tcPr marL="69470" marR="69470" marT="43419" marB="43419" anchor="ctr">
                    <a:lnL>
                      <a:noFill/>
                    </a:lnL>
                    <a:lnR>
                      <a:noFill/>
                    </a:lnR>
                    <a:lnT>
                      <a:noFill/>
                    </a:lnT>
                    <a:lnB>
                      <a:noFill/>
                    </a:lnB>
                  </a:tcPr>
                </a:tc>
                <a:tc>
                  <a:txBody>
                    <a:bodyPr/>
                    <a:lstStyle/>
                    <a:p>
                      <a:pPr algn="ctr"/>
                      <a:r>
                        <a:rPr lang="en-AU" sz="1400" dirty="0"/>
                        <a:t>Public sector</a:t>
                      </a:r>
                    </a:p>
                  </a:txBody>
                  <a:tcPr marL="69470" marR="41682" marT="43419" marB="43419" anchor="ctr">
                    <a:lnL>
                      <a:noFill/>
                    </a:lnL>
                    <a:lnR>
                      <a:noFill/>
                    </a:lnR>
                    <a:lnT>
                      <a:noFill/>
                    </a:lnT>
                    <a:lnB>
                      <a:noFill/>
                    </a:lnB>
                  </a:tcPr>
                </a:tc>
              </a:tr>
              <a:tr h="340697">
                <a:tc>
                  <a:txBody>
                    <a:bodyPr/>
                    <a:lstStyle/>
                    <a:p>
                      <a:pPr algn="ctr"/>
                      <a:r>
                        <a:rPr lang="en-AU" sz="1400"/>
                        <a:t>Cbus</a:t>
                      </a:r>
                    </a:p>
                  </a:txBody>
                  <a:tcPr marL="41682" marR="69470" marT="43419" marB="43419" anchor="ctr">
                    <a:lnL>
                      <a:noFill/>
                    </a:lnL>
                    <a:lnR>
                      <a:noFill/>
                    </a:lnR>
                    <a:lnT>
                      <a:noFill/>
                    </a:lnT>
                    <a:lnB>
                      <a:noFill/>
                    </a:lnB>
                  </a:tcPr>
                </a:tc>
                <a:tc>
                  <a:txBody>
                    <a:bodyPr/>
                    <a:lstStyle/>
                    <a:p>
                      <a:pPr algn="ctr"/>
                      <a:r>
                        <a:rPr lang="en-AU" sz="1400"/>
                        <a:t>MySuper</a:t>
                      </a:r>
                    </a:p>
                  </a:txBody>
                  <a:tcPr marL="69470" marR="69470" marT="43419" marB="43419" anchor="ctr">
                    <a:lnL>
                      <a:noFill/>
                    </a:lnL>
                    <a:lnR>
                      <a:noFill/>
                    </a:lnR>
                    <a:lnT>
                      <a:noFill/>
                    </a:lnT>
                    <a:lnB>
                      <a:noFill/>
                    </a:lnB>
                  </a:tcPr>
                </a:tc>
                <a:tc>
                  <a:txBody>
                    <a:bodyPr/>
                    <a:lstStyle/>
                    <a:p>
                      <a:pPr algn="ctr"/>
                      <a:r>
                        <a:rPr lang="en-AU" sz="1400"/>
                        <a:t>1.1</a:t>
                      </a:r>
                    </a:p>
                  </a:txBody>
                  <a:tcPr marL="69470" marR="69470" marT="43419" marB="43419" anchor="ctr">
                    <a:lnL>
                      <a:noFill/>
                    </a:lnL>
                    <a:lnR>
                      <a:noFill/>
                    </a:lnR>
                    <a:lnT>
                      <a:noFill/>
                    </a:lnT>
                    <a:lnB>
                      <a:noFill/>
                    </a:lnB>
                  </a:tcPr>
                </a:tc>
                <a:tc>
                  <a:txBody>
                    <a:bodyPr/>
                    <a:lstStyle/>
                    <a:p>
                      <a:pPr algn="ctr"/>
                      <a:r>
                        <a:rPr lang="en-AU" sz="1400" dirty="0"/>
                        <a:t>9.34%</a:t>
                      </a:r>
                    </a:p>
                  </a:txBody>
                  <a:tcPr marL="69470" marR="69470" marT="43419" marB="43419" anchor="ctr">
                    <a:lnL>
                      <a:noFill/>
                    </a:lnL>
                    <a:lnR>
                      <a:noFill/>
                    </a:lnR>
                    <a:lnT>
                      <a:noFill/>
                    </a:lnT>
                    <a:lnB>
                      <a:noFill/>
                    </a:lnB>
                  </a:tcPr>
                </a:tc>
                <a:tc>
                  <a:txBody>
                    <a:bodyPr/>
                    <a:lstStyle/>
                    <a:p>
                      <a:pPr algn="ctr"/>
                      <a:r>
                        <a:rPr lang="en-AU" sz="1400" dirty="0"/>
                        <a:t>Industry</a:t>
                      </a:r>
                    </a:p>
                  </a:txBody>
                  <a:tcPr marL="69470" marR="41682" marT="43419" marB="43419" anchor="ctr">
                    <a:lnL>
                      <a:noFill/>
                    </a:lnL>
                    <a:lnR>
                      <a:noFill/>
                    </a:lnR>
                    <a:lnT>
                      <a:noFill/>
                    </a:lnT>
                    <a:lnB>
                      <a:noFill/>
                    </a:lnB>
                  </a:tcPr>
                </a:tc>
              </a:tr>
              <a:tr h="340697">
                <a:tc>
                  <a:txBody>
                    <a:bodyPr/>
                    <a:lstStyle/>
                    <a:p>
                      <a:pPr algn="ctr"/>
                      <a:r>
                        <a:rPr lang="en-AU" sz="1400"/>
                        <a:t>Hostplus</a:t>
                      </a:r>
                    </a:p>
                  </a:txBody>
                  <a:tcPr marL="41682" marR="69470" marT="43419" marB="43419" anchor="ctr">
                    <a:lnL>
                      <a:noFill/>
                    </a:lnL>
                    <a:lnR>
                      <a:noFill/>
                    </a:lnR>
                    <a:lnT>
                      <a:noFill/>
                    </a:lnT>
                    <a:lnB>
                      <a:noFill/>
                    </a:lnB>
                  </a:tcPr>
                </a:tc>
                <a:tc>
                  <a:txBody>
                    <a:bodyPr/>
                    <a:lstStyle/>
                    <a:p>
                      <a:pPr algn="ctr"/>
                      <a:r>
                        <a:rPr lang="en-AU" sz="1400"/>
                        <a:t>Balanced</a:t>
                      </a:r>
                    </a:p>
                  </a:txBody>
                  <a:tcPr marL="69470" marR="69470" marT="43419" marB="43419" anchor="ctr">
                    <a:lnL>
                      <a:noFill/>
                    </a:lnL>
                    <a:lnR>
                      <a:noFill/>
                    </a:lnR>
                    <a:lnT>
                      <a:noFill/>
                    </a:lnT>
                    <a:lnB>
                      <a:noFill/>
                    </a:lnB>
                  </a:tcPr>
                </a:tc>
                <a:tc>
                  <a:txBody>
                    <a:bodyPr/>
                    <a:lstStyle/>
                    <a:p>
                      <a:pPr algn="ctr"/>
                      <a:r>
                        <a:rPr lang="en-AU" sz="1400"/>
                        <a:t>0.9</a:t>
                      </a:r>
                    </a:p>
                  </a:txBody>
                  <a:tcPr marL="69470" marR="69470" marT="43419" marB="43419" anchor="ctr">
                    <a:lnL>
                      <a:noFill/>
                    </a:lnL>
                    <a:lnR>
                      <a:noFill/>
                    </a:lnR>
                    <a:lnT>
                      <a:noFill/>
                    </a:lnT>
                    <a:lnB>
                      <a:noFill/>
                    </a:lnB>
                  </a:tcPr>
                </a:tc>
                <a:tc>
                  <a:txBody>
                    <a:bodyPr/>
                    <a:lstStyle/>
                    <a:p>
                      <a:pPr algn="ctr"/>
                      <a:r>
                        <a:rPr lang="en-AU" sz="1400" dirty="0"/>
                        <a:t>9.50%</a:t>
                      </a:r>
                    </a:p>
                  </a:txBody>
                  <a:tcPr marL="69470" marR="69470" marT="43419" marB="43419" anchor="ctr">
                    <a:lnL>
                      <a:noFill/>
                    </a:lnL>
                    <a:lnR>
                      <a:noFill/>
                    </a:lnR>
                    <a:lnT>
                      <a:noFill/>
                    </a:lnT>
                    <a:lnB>
                      <a:noFill/>
                    </a:lnB>
                  </a:tcPr>
                </a:tc>
                <a:tc>
                  <a:txBody>
                    <a:bodyPr/>
                    <a:lstStyle/>
                    <a:p>
                      <a:pPr algn="ctr"/>
                      <a:r>
                        <a:rPr lang="en-AU" sz="1400" dirty="0"/>
                        <a:t>Industry</a:t>
                      </a:r>
                    </a:p>
                  </a:txBody>
                  <a:tcPr marL="69470" marR="41682" marT="43419" marB="43419" anchor="ctr">
                    <a:lnL>
                      <a:noFill/>
                    </a:lnL>
                    <a:lnR>
                      <a:noFill/>
                    </a:lnR>
                    <a:lnT>
                      <a:noFill/>
                    </a:lnT>
                    <a:lnB>
                      <a:noFill/>
                    </a:lnB>
                  </a:tcPr>
                </a:tc>
              </a:tr>
              <a:tr h="340697">
                <a:tc>
                  <a:txBody>
                    <a:bodyPr/>
                    <a:lstStyle/>
                    <a:p>
                      <a:pPr algn="ctr"/>
                      <a:r>
                        <a:rPr lang="en-AU" sz="1400"/>
                        <a:t>Statewide</a:t>
                      </a:r>
                    </a:p>
                  </a:txBody>
                  <a:tcPr marL="41682" marR="69470" marT="43419" marB="43419" anchor="ctr">
                    <a:lnL>
                      <a:noFill/>
                    </a:lnL>
                    <a:lnR>
                      <a:noFill/>
                    </a:lnR>
                    <a:lnT>
                      <a:noFill/>
                    </a:lnT>
                    <a:lnB>
                      <a:noFill/>
                    </a:lnB>
                  </a:tcPr>
                </a:tc>
                <a:tc>
                  <a:txBody>
                    <a:bodyPr/>
                    <a:lstStyle/>
                    <a:p>
                      <a:pPr algn="ctr"/>
                      <a:r>
                        <a:rPr lang="en-AU" sz="1400"/>
                        <a:t>MySuper</a:t>
                      </a:r>
                    </a:p>
                  </a:txBody>
                  <a:tcPr marL="69470" marR="69470" marT="43419" marB="43419" anchor="ctr">
                    <a:lnL>
                      <a:noFill/>
                    </a:lnL>
                    <a:lnR>
                      <a:noFill/>
                    </a:lnR>
                    <a:lnT>
                      <a:noFill/>
                    </a:lnT>
                    <a:lnB>
                      <a:noFill/>
                    </a:lnB>
                  </a:tcPr>
                </a:tc>
                <a:tc>
                  <a:txBody>
                    <a:bodyPr/>
                    <a:lstStyle/>
                    <a:p>
                      <a:pPr algn="ctr"/>
                      <a:r>
                        <a:rPr lang="en-AU" sz="1400"/>
                        <a:t>0.8</a:t>
                      </a:r>
                    </a:p>
                  </a:txBody>
                  <a:tcPr marL="69470" marR="69470" marT="43419" marB="43419" anchor="ctr">
                    <a:lnL>
                      <a:noFill/>
                    </a:lnL>
                    <a:lnR>
                      <a:noFill/>
                    </a:lnR>
                    <a:lnT>
                      <a:noFill/>
                    </a:lnT>
                    <a:lnB>
                      <a:noFill/>
                    </a:lnB>
                  </a:tcPr>
                </a:tc>
                <a:tc>
                  <a:txBody>
                    <a:bodyPr/>
                    <a:lstStyle/>
                    <a:p>
                      <a:pPr algn="ctr"/>
                      <a:r>
                        <a:rPr lang="en-AU" sz="1400" dirty="0"/>
                        <a:t>8.93%</a:t>
                      </a:r>
                    </a:p>
                  </a:txBody>
                  <a:tcPr marL="69470" marR="69470" marT="43419" marB="43419" anchor="ctr">
                    <a:lnL>
                      <a:noFill/>
                    </a:lnL>
                    <a:lnR>
                      <a:noFill/>
                    </a:lnR>
                    <a:lnT>
                      <a:noFill/>
                    </a:lnT>
                    <a:lnB>
                      <a:noFill/>
                    </a:lnB>
                  </a:tcPr>
                </a:tc>
                <a:tc>
                  <a:txBody>
                    <a:bodyPr/>
                    <a:lstStyle/>
                    <a:p>
                      <a:pPr algn="ctr"/>
                      <a:r>
                        <a:rPr lang="en-AU" sz="1400" dirty="0"/>
                        <a:t>Industry</a:t>
                      </a:r>
                    </a:p>
                  </a:txBody>
                  <a:tcPr marL="69470" marR="41682" marT="43419" marB="43419" anchor="ctr">
                    <a:lnL>
                      <a:noFill/>
                    </a:lnL>
                    <a:lnR>
                      <a:noFill/>
                    </a:lnR>
                    <a:lnT>
                      <a:noFill/>
                    </a:lnT>
                    <a:lnB>
                      <a:noFill/>
                    </a:lnB>
                  </a:tcPr>
                </a:tc>
              </a:tr>
              <a:tr h="382384">
                <a:tc>
                  <a:txBody>
                    <a:bodyPr/>
                    <a:lstStyle/>
                    <a:p>
                      <a:pPr algn="ctr"/>
                      <a:r>
                        <a:rPr lang="en-AU" sz="1400"/>
                        <a:t>First Super</a:t>
                      </a:r>
                    </a:p>
                  </a:txBody>
                  <a:tcPr marL="41682" marR="69470" marT="43419" marB="43419" anchor="ctr">
                    <a:lnL>
                      <a:noFill/>
                    </a:lnL>
                    <a:lnR>
                      <a:noFill/>
                    </a:lnR>
                    <a:lnT>
                      <a:noFill/>
                    </a:lnT>
                    <a:lnB>
                      <a:noFill/>
                    </a:lnB>
                  </a:tcPr>
                </a:tc>
                <a:tc>
                  <a:txBody>
                    <a:bodyPr/>
                    <a:lstStyle/>
                    <a:p>
                      <a:pPr algn="ctr"/>
                      <a:r>
                        <a:rPr lang="en-AU" sz="1400"/>
                        <a:t>MySuper</a:t>
                      </a:r>
                    </a:p>
                  </a:txBody>
                  <a:tcPr marL="69470" marR="69470" marT="43419" marB="43419" anchor="ctr">
                    <a:lnL>
                      <a:noFill/>
                    </a:lnL>
                    <a:lnR>
                      <a:noFill/>
                    </a:lnR>
                    <a:lnT>
                      <a:noFill/>
                    </a:lnT>
                    <a:lnB>
                      <a:noFill/>
                    </a:lnB>
                  </a:tcPr>
                </a:tc>
                <a:tc>
                  <a:txBody>
                    <a:bodyPr/>
                    <a:lstStyle/>
                    <a:p>
                      <a:pPr algn="ctr"/>
                      <a:r>
                        <a:rPr lang="en-AU" sz="1400"/>
                        <a:t>0.8</a:t>
                      </a:r>
                    </a:p>
                  </a:txBody>
                  <a:tcPr marL="69470" marR="69470" marT="43419" marB="43419" anchor="ctr">
                    <a:lnL>
                      <a:noFill/>
                    </a:lnL>
                    <a:lnR>
                      <a:noFill/>
                    </a:lnR>
                    <a:lnT>
                      <a:noFill/>
                    </a:lnT>
                    <a:lnB>
                      <a:noFill/>
                    </a:lnB>
                  </a:tcPr>
                </a:tc>
                <a:tc>
                  <a:txBody>
                    <a:bodyPr/>
                    <a:lstStyle/>
                    <a:p>
                      <a:pPr algn="ctr"/>
                      <a:r>
                        <a:rPr lang="en-AU" sz="1400"/>
                        <a:t>8.39%</a:t>
                      </a:r>
                    </a:p>
                  </a:txBody>
                  <a:tcPr marL="69470" marR="69470" marT="43419" marB="43419" anchor="ctr">
                    <a:lnL>
                      <a:noFill/>
                    </a:lnL>
                    <a:lnR>
                      <a:noFill/>
                    </a:lnR>
                    <a:lnT>
                      <a:noFill/>
                    </a:lnT>
                    <a:lnB>
                      <a:noFill/>
                    </a:lnB>
                  </a:tcPr>
                </a:tc>
                <a:tc>
                  <a:txBody>
                    <a:bodyPr/>
                    <a:lstStyle/>
                    <a:p>
                      <a:pPr algn="ctr"/>
                      <a:r>
                        <a:rPr lang="en-AU" sz="1400" dirty="0"/>
                        <a:t>Industry</a:t>
                      </a:r>
                    </a:p>
                  </a:txBody>
                  <a:tcPr marL="69470" marR="41682" marT="43419" marB="43419" anchor="ctr">
                    <a:lnL>
                      <a:noFill/>
                    </a:lnL>
                    <a:lnR>
                      <a:noFill/>
                    </a:lnR>
                    <a:lnT>
                      <a:noFill/>
                    </a:lnT>
                    <a:lnB>
                      <a:noFill/>
                    </a:lnB>
                  </a:tcPr>
                </a:tc>
              </a:tr>
              <a:tr h="382384">
                <a:tc>
                  <a:txBody>
                    <a:bodyPr/>
                    <a:lstStyle/>
                    <a:p>
                      <a:pPr algn="ctr"/>
                      <a:r>
                        <a:rPr lang="en-AU" sz="1400"/>
                        <a:t>Care Super</a:t>
                      </a:r>
                    </a:p>
                  </a:txBody>
                  <a:tcPr marL="41682" marR="69470" marT="43419" marB="43419" anchor="ctr">
                    <a:lnL>
                      <a:noFill/>
                    </a:lnL>
                    <a:lnR>
                      <a:noFill/>
                    </a:lnR>
                    <a:lnT>
                      <a:noFill/>
                    </a:lnT>
                    <a:lnB>
                      <a:noFill/>
                    </a:lnB>
                  </a:tcPr>
                </a:tc>
                <a:tc>
                  <a:txBody>
                    <a:bodyPr/>
                    <a:lstStyle/>
                    <a:p>
                      <a:pPr algn="ctr"/>
                      <a:r>
                        <a:rPr lang="en-AU" sz="1400"/>
                        <a:t>CareSuper</a:t>
                      </a:r>
                    </a:p>
                  </a:txBody>
                  <a:tcPr marL="69470" marR="69470" marT="43419" marB="43419" anchor="ctr">
                    <a:lnL>
                      <a:noFill/>
                    </a:lnL>
                    <a:lnR>
                      <a:noFill/>
                    </a:lnR>
                    <a:lnT>
                      <a:noFill/>
                    </a:lnT>
                    <a:lnB>
                      <a:noFill/>
                    </a:lnB>
                  </a:tcPr>
                </a:tc>
                <a:tc>
                  <a:txBody>
                    <a:bodyPr/>
                    <a:lstStyle/>
                    <a:p>
                      <a:pPr algn="ctr"/>
                      <a:r>
                        <a:rPr lang="en-AU" sz="1400"/>
                        <a:t>0.7</a:t>
                      </a:r>
                    </a:p>
                  </a:txBody>
                  <a:tcPr marL="69470" marR="69470" marT="43419" marB="43419" anchor="ctr">
                    <a:lnL>
                      <a:noFill/>
                    </a:lnL>
                    <a:lnR>
                      <a:noFill/>
                    </a:lnR>
                    <a:lnT>
                      <a:noFill/>
                    </a:lnT>
                    <a:lnB>
                      <a:noFill/>
                    </a:lnB>
                  </a:tcPr>
                </a:tc>
                <a:tc>
                  <a:txBody>
                    <a:bodyPr/>
                    <a:lstStyle/>
                    <a:p>
                      <a:pPr algn="ctr"/>
                      <a:r>
                        <a:rPr lang="en-AU" sz="1400"/>
                        <a:t>8.68%</a:t>
                      </a:r>
                    </a:p>
                  </a:txBody>
                  <a:tcPr marL="69470" marR="69470" marT="43419" marB="43419" anchor="ctr">
                    <a:lnL>
                      <a:noFill/>
                    </a:lnL>
                    <a:lnR>
                      <a:noFill/>
                    </a:lnR>
                    <a:lnT>
                      <a:noFill/>
                    </a:lnT>
                    <a:lnB>
                      <a:noFill/>
                    </a:lnB>
                  </a:tcPr>
                </a:tc>
                <a:tc>
                  <a:txBody>
                    <a:bodyPr/>
                    <a:lstStyle/>
                    <a:p>
                      <a:pPr algn="ctr"/>
                      <a:r>
                        <a:rPr lang="en-AU" sz="1400" dirty="0"/>
                        <a:t>Industry</a:t>
                      </a:r>
                    </a:p>
                  </a:txBody>
                  <a:tcPr marL="69470" marR="41682" marT="43419" marB="43419" anchor="ctr">
                    <a:lnL>
                      <a:noFill/>
                    </a:lnL>
                    <a:lnR>
                      <a:noFill/>
                    </a:lnR>
                    <a:lnT>
                      <a:noFill/>
                    </a:lnT>
                    <a:lnB>
                      <a:noFill/>
                    </a:lnB>
                  </a:tcPr>
                </a:tc>
              </a:tr>
              <a:tr h="382384">
                <a:tc>
                  <a:txBody>
                    <a:bodyPr/>
                    <a:lstStyle/>
                    <a:p>
                      <a:pPr algn="ctr"/>
                      <a:r>
                        <a:rPr lang="en-AU" sz="1400"/>
                        <a:t>Aware Super</a:t>
                      </a:r>
                    </a:p>
                  </a:txBody>
                  <a:tcPr marL="41682" marR="69470" marT="43419" marB="43419" anchor="ctr">
                    <a:lnL>
                      <a:noFill/>
                    </a:lnL>
                    <a:lnR>
                      <a:noFill/>
                    </a:lnR>
                    <a:lnT>
                      <a:noFill/>
                    </a:lnT>
                    <a:lnB>
                      <a:noFill/>
                    </a:lnB>
                  </a:tcPr>
                </a:tc>
                <a:tc>
                  <a:txBody>
                    <a:bodyPr/>
                    <a:lstStyle/>
                    <a:p>
                      <a:pPr algn="ctr"/>
                      <a:r>
                        <a:rPr lang="en-AU" sz="1400"/>
                        <a:t>MySuper Lifecycle</a:t>
                      </a:r>
                    </a:p>
                  </a:txBody>
                  <a:tcPr marL="69470" marR="69470" marT="43419" marB="43419" anchor="ctr">
                    <a:lnL>
                      <a:noFill/>
                    </a:lnL>
                    <a:lnR>
                      <a:noFill/>
                    </a:lnR>
                    <a:lnT>
                      <a:noFill/>
                    </a:lnT>
                    <a:lnB>
                      <a:noFill/>
                    </a:lnB>
                  </a:tcPr>
                </a:tc>
                <a:tc>
                  <a:txBody>
                    <a:bodyPr/>
                    <a:lstStyle/>
                    <a:p>
                      <a:pPr algn="ctr"/>
                      <a:r>
                        <a:rPr lang="en-AU" sz="1400"/>
                        <a:t>0.7</a:t>
                      </a:r>
                    </a:p>
                  </a:txBody>
                  <a:tcPr marL="69470" marR="69470" marT="43419" marB="43419" anchor="ctr">
                    <a:lnL>
                      <a:noFill/>
                    </a:lnL>
                    <a:lnR>
                      <a:noFill/>
                    </a:lnR>
                    <a:lnT>
                      <a:noFill/>
                    </a:lnT>
                    <a:lnB>
                      <a:noFill/>
                    </a:lnB>
                  </a:tcPr>
                </a:tc>
                <a:tc>
                  <a:txBody>
                    <a:bodyPr/>
                    <a:lstStyle/>
                    <a:p>
                      <a:pPr algn="ctr"/>
                      <a:r>
                        <a:rPr lang="en-AU" sz="1400"/>
                        <a:t>6.86-8.66%</a:t>
                      </a:r>
                    </a:p>
                  </a:txBody>
                  <a:tcPr marL="69470" marR="69470" marT="43419" marB="43419" anchor="ctr">
                    <a:lnL>
                      <a:noFill/>
                    </a:lnL>
                    <a:lnR>
                      <a:noFill/>
                    </a:lnR>
                    <a:lnT>
                      <a:noFill/>
                    </a:lnT>
                    <a:lnB>
                      <a:noFill/>
                    </a:lnB>
                  </a:tcPr>
                </a:tc>
                <a:tc>
                  <a:txBody>
                    <a:bodyPr/>
                    <a:lstStyle/>
                    <a:p>
                      <a:pPr algn="ctr"/>
                      <a:r>
                        <a:rPr lang="en-AU" sz="1400" dirty="0"/>
                        <a:t>Public sector</a:t>
                      </a:r>
                    </a:p>
                  </a:txBody>
                  <a:tcPr marL="69470" marR="41682" marT="43419" marB="43419"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How does super grow in the fund</a:t>
            </a:r>
            <a:br>
              <a:rPr lang="en-AU" sz="3200" dirty="0" smtClean="0"/>
            </a:br>
            <a:r>
              <a:rPr lang="en-AU" sz="3200" dirty="0" smtClean="0"/>
              <a:t>- Amount of Contribution</a:t>
            </a:r>
            <a:endParaRPr lang="en-AU" sz="3200" dirty="0"/>
          </a:p>
        </p:txBody>
      </p:sp>
      <p:cxnSp>
        <p:nvCxnSpPr>
          <p:cNvPr id="7" name="Straight Connector 6"/>
          <p:cNvCxnSpPr/>
          <p:nvPr/>
        </p:nvCxnSpPr>
        <p:spPr>
          <a:xfrm>
            <a:off x="1259632" y="5589240"/>
            <a:ext cx="72008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flipV="1">
            <a:off x="1259632" y="558924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7584" y="1340768"/>
            <a:ext cx="6912768" cy="369332"/>
          </a:xfrm>
          <a:prstGeom prst="rect">
            <a:avLst/>
          </a:prstGeom>
          <a:noFill/>
        </p:spPr>
        <p:txBody>
          <a:bodyPr wrap="square" rtlCol="0">
            <a:spAutoFit/>
          </a:bodyPr>
          <a:lstStyle/>
          <a:p>
            <a:r>
              <a:rPr lang="en-AU" dirty="0" smtClean="0"/>
              <a:t>Minimum 10% Employer Contribution - $10,000 return 2% after fees</a:t>
            </a:r>
            <a:endParaRPr lang="en-AU" dirty="0"/>
          </a:p>
        </p:txBody>
      </p:sp>
      <p:cxnSp>
        <p:nvCxnSpPr>
          <p:cNvPr id="19" name="Straight Connector 18"/>
          <p:cNvCxnSpPr/>
          <p:nvPr/>
        </p:nvCxnSpPr>
        <p:spPr>
          <a:xfrm flipV="1">
            <a:off x="1979712" y="530120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139952" y="422108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860032" y="386104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580112" y="350100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300192" y="314096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020272" y="278092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19872" y="458112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699792" y="494116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99792" y="4941168"/>
            <a:ext cx="72008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a:off x="3419872" y="4581128"/>
            <a:ext cx="72008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29" name="Straight Connector 28"/>
          <p:cNvCxnSpPr/>
          <p:nvPr/>
        </p:nvCxnSpPr>
        <p:spPr>
          <a:xfrm>
            <a:off x="4139952" y="4221088"/>
            <a:ext cx="72008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0" name="Straight Connector 29"/>
          <p:cNvCxnSpPr/>
          <p:nvPr/>
        </p:nvCxnSpPr>
        <p:spPr>
          <a:xfrm>
            <a:off x="4860032" y="3861048"/>
            <a:ext cx="72008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1" name="Straight Connector 30"/>
          <p:cNvCxnSpPr/>
          <p:nvPr/>
        </p:nvCxnSpPr>
        <p:spPr>
          <a:xfrm>
            <a:off x="1979712" y="5301208"/>
            <a:ext cx="72008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2" name="Straight Connector 31"/>
          <p:cNvCxnSpPr/>
          <p:nvPr/>
        </p:nvCxnSpPr>
        <p:spPr>
          <a:xfrm>
            <a:off x="5580112" y="3501008"/>
            <a:ext cx="72008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3" name="Straight Connector 32"/>
          <p:cNvCxnSpPr/>
          <p:nvPr/>
        </p:nvCxnSpPr>
        <p:spPr>
          <a:xfrm>
            <a:off x="6300192" y="3140968"/>
            <a:ext cx="72008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4" name="Straight Connector 33"/>
          <p:cNvCxnSpPr/>
          <p:nvPr/>
        </p:nvCxnSpPr>
        <p:spPr>
          <a:xfrm>
            <a:off x="7020272" y="2780928"/>
            <a:ext cx="72008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5" name="Straight Connector 34"/>
          <p:cNvCxnSpPr/>
          <p:nvPr/>
        </p:nvCxnSpPr>
        <p:spPr>
          <a:xfrm>
            <a:off x="683568" y="2564904"/>
            <a:ext cx="72008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flipH="1">
            <a:off x="539552" y="1700808"/>
            <a:ext cx="72008" cy="43204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39552" y="5733256"/>
            <a:ext cx="8604448" cy="296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043608" y="2924944"/>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5576" y="6309320"/>
            <a:ext cx="418704" cy="369332"/>
          </a:xfrm>
          <a:prstGeom prst="rect">
            <a:avLst/>
          </a:prstGeom>
          <a:noFill/>
        </p:spPr>
        <p:txBody>
          <a:bodyPr wrap="none" rtlCol="0">
            <a:spAutoFit/>
          </a:bodyPr>
          <a:lstStyle/>
          <a:p>
            <a:r>
              <a:rPr lang="en-AU" dirty="0" smtClean="0"/>
              <a:t>25</a:t>
            </a:r>
            <a:endParaRPr lang="en-AU" dirty="0"/>
          </a:p>
        </p:txBody>
      </p:sp>
      <p:sp>
        <p:nvSpPr>
          <p:cNvPr id="43" name="TextBox 42"/>
          <p:cNvSpPr txBox="1"/>
          <p:nvPr/>
        </p:nvSpPr>
        <p:spPr>
          <a:xfrm>
            <a:off x="1475656" y="6309320"/>
            <a:ext cx="864096" cy="646331"/>
          </a:xfrm>
          <a:prstGeom prst="rect">
            <a:avLst/>
          </a:prstGeom>
          <a:noFill/>
        </p:spPr>
        <p:txBody>
          <a:bodyPr wrap="square" rtlCol="0">
            <a:spAutoFit/>
          </a:bodyPr>
          <a:lstStyle/>
          <a:p>
            <a:r>
              <a:rPr lang="en-AU" dirty="0" smtClean="0"/>
              <a:t>30</a:t>
            </a:r>
          </a:p>
          <a:p>
            <a:r>
              <a:rPr lang="en-AU" dirty="0" smtClean="0"/>
              <a:t>$54K</a:t>
            </a:r>
            <a:endParaRPr lang="en-AU" dirty="0"/>
          </a:p>
        </p:txBody>
      </p:sp>
      <p:sp>
        <p:nvSpPr>
          <p:cNvPr id="44" name="TextBox 43"/>
          <p:cNvSpPr txBox="1"/>
          <p:nvPr/>
        </p:nvSpPr>
        <p:spPr>
          <a:xfrm>
            <a:off x="4716016" y="6165304"/>
            <a:ext cx="772969" cy="646331"/>
          </a:xfrm>
          <a:prstGeom prst="rect">
            <a:avLst/>
          </a:prstGeom>
          <a:noFill/>
        </p:spPr>
        <p:txBody>
          <a:bodyPr wrap="none" rtlCol="0">
            <a:spAutoFit/>
          </a:bodyPr>
          <a:lstStyle/>
          <a:p>
            <a:r>
              <a:rPr lang="en-AU" dirty="0" smtClean="0"/>
              <a:t>55</a:t>
            </a:r>
          </a:p>
          <a:p>
            <a:r>
              <a:rPr lang="en-AU" dirty="0" smtClean="0"/>
              <a:t>$350K</a:t>
            </a:r>
            <a:endParaRPr lang="en-AU" dirty="0"/>
          </a:p>
        </p:txBody>
      </p:sp>
      <p:sp>
        <p:nvSpPr>
          <p:cNvPr id="45" name="TextBox 44"/>
          <p:cNvSpPr txBox="1"/>
          <p:nvPr/>
        </p:nvSpPr>
        <p:spPr>
          <a:xfrm>
            <a:off x="6660232" y="6093296"/>
            <a:ext cx="772969" cy="646331"/>
          </a:xfrm>
          <a:prstGeom prst="rect">
            <a:avLst/>
          </a:prstGeom>
          <a:noFill/>
        </p:spPr>
        <p:txBody>
          <a:bodyPr wrap="none" rtlCol="0">
            <a:spAutoFit/>
          </a:bodyPr>
          <a:lstStyle/>
          <a:p>
            <a:r>
              <a:rPr lang="en-AU" dirty="0" smtClean="0"/>
              <a:t>65</a:t>
            </a:r>
          </a:p>
          <a:p>
            <a:r>
              <a:rPr lang="en-AU" dirty="0" smtClean="0"/>
              <a:t>$508K</a:t>
            </a:r>
            <a:endParaRPr lang="en-AU" dirty="0"/>
          </a:p>
        </p:txBody>
      </p:sp>
      <p:sp>
        <p:nvSpPr>
          <p:cNvPr id="46" name="TextBox 45"/>
          <p:cNvSpPr txBox="1"/>
          <p:nvPr/>
        </p:nvSpPr>
        <p:spPr>
          <a:xfrm>
            <a:off x="5652120" y="6165304"/>
            <a:ext cx="772969" cy="646331"/>
          </a:xfrm>
          <a:prstGeom prst="rect">
            <a:avLst/>
          </a:prstGeom>
          <a:noFill/>
        </p:spPr>
        <p:txBody>
          <a:bodyPr wrap="none" rtlCol="0">
            <a:spAutoFit/>
          </a:bodyPr>
          <a:lstStyle/>
          <a:p>
            <a:r>
              <a:rPr lang="en-AU" dirty="0" smtClean="0"/>
              <a:t>60</a:t>
            </a:r>
          </a:p>
          <a:p>
            <a:r>
              <a:rPr lang="en-AU" dirty="0" smtClean="0"/>
              <a:t>$425K</a:t>
            </a:r>
            <a:endParaRPr lang="en-AU" dirty="0"/>
          </a:p>
        </p:txBody>
      </p:sp>
      <p:sp>
        <p:nvSpPr>
          <p:cNvPr id="47" name="TextBox 46"/>
          <p:cNvSpPr txBox="1"/>
          <p:nvPr/>
        </p:nvSpPr>
        <p:spPr>
          <a:xfrm>
            <a:off x="7452320" y="6093296"/>
            <a:ext cx="772969" cy="646331"/>
          </a:xfrm>
          <a:prstGeom prst="rect">
            <a:avLst/>
          </a:prstGeom>
          <a:noFill/>
        </p:spPr>
        <p:txBody>
          <a:bodyPr wrap="none" rtlCol="0">
            <a:spAutoFit/>
          </a:bodyPr>
          <a:lstStyle/>
          <a:p>
            <a:r>
              <a:rPr lang="en-AU" dirty="0" smtClean="0"/>
              <a:t>70</a:t>
            </a:r>
          </a:p>
          <a:p>
            <a:r>
              <a:rPr lang="en-AU" dirty="0" smtClean="0"/>
              <a:t>$597K</a:t>
            </a:r>
            <a:endParaRPr lang="en-AU" dirty="0"/>
          </a:p>
        </p:txBody>
      </p:sp>
      <p:sp>
        <p:nvSpPr>
          <p:cNvPr id="48" name="TextBox 47"/>
          <p:cNvSpPr txBox="1"/>
          <p:nvPr/>
        </p:nvSpPr>
        <p:spPr>
          <a:xfrm>
            <a:off x="2411760" y="6237312"/>
            <a:ext cx="772969" cy="646331"/>
          </a:xfrm>
          <a:prstGeom prst="rect">
            <a:avLst/>
          </a:prstGeom>
          <a:noFill/>
        </p:spPr>
        <p:txBody>
          <a:bodyPr wrap="none" rtlCol="0">
            <a:spAutoFit/>
          </a:bodyPr>
          <a:lstStyle/>
          <a:p>
            <a:r>
              <a:rPr lang="en-AU" dirty="0" smtClean="0"/>
              <a:t>35</a:t>
            </a:r>
          </a:p>
          <a:p>
            <a:r>
              <a:rPr lang="en-AU" dirty="0" smtClean="0"/>
              <a:t>$104K</a:t>
            </a:r>
            <a:endParaRPr lang="en-AU" dirty="0"/>
          </a:p>
        </p:txBody>
      </p:sp>
      <p:sp>
        <p:nvSpPr>
          <p:cNvPr id="49" name="TextBox 48"/>
          <p:cNvSpPr txBox="1"/>
          <p:nvPr/>
        </p:nvSpPr>
        <p:spPr>
          <a:xfrm>
            <a:off x="3131840" y="6237312"/>
            <a:ext cx="772969" cy="646331"/>
          </a:xfrm>
          <a:prstGeom prst="rect">
            <a:avLst/>
          </a:prstGeom>
          <a:noFill/>
        </p:spPr>
        <p:txBody>
          <a:bodyPr wrap="none" rtlCol="0">
            <a:spAutoFit/>
          </a:bodyPr>
          <a:lstStyle/>
          <a:p>
            <a:r>
              <a:rPr lang="en-AU" dirty="0" smtClean="0"/>
              <a:t>45</a:t>
            </a:r>
          </a:p>
          <a:p>
            <a:r>
              <a:rPr lang="en-AU" dirty="0" smtClean="0"/>
              <a:t>$216K</a:t>
            </a:r>
            <a:endParaRPr lang="en-AU" dirty="0"/>
          </a:p>
        </p:txBody>
      </p:sp>
      <p:sp>
        <p:nvSpPr>
          <p:cNvPr id="50" name="TextBox 49"/>
          <p:cNvSpPr txBox="1"/>
          <p:nvPr/>
        </p:nvSpPr>
        <p:spPr>
          <a:xfrm>
            <a:off x="3851920" y="6165304"/>
            <a:ext cx="772969" cy="646331"/>
          </a:xfrm>
          <a:prstGeom prst="rect">
            <a:avLst/>
          </a:prstGeom>
          <a:noFill/>
        </p:spPr>
        <p:txBody>
          <a:bodyPr wrap="none" rtlCol="0">
            <a:spAutoFit/>
          </a:bodyPr>
          <a:lstStyle/>
          <a:p>
            <a:r>
              <a:rPr lang="en-AU" dirty="0" smtClean="0"/>
              <a:t>50</a:t>
            </a:r>
          </a:p>
          <a:p>
            <a:r>
              <a:rPr lang="en-AU" dirty="0" smtClean="0"/>
              <a:t>$280K</a:t>
            </a:r>
            <a:endParaRPr lang="en-AU" dirty="0"/>
          </a:p>
        </p:txBody>
      </p:sp>
      <p:sp>
        <p:nvSpPr>
          <p:cNvPr id="51" name="TextBox 50"/>
          <p:cNvSpPr txBox="1"/>
          <p:nvPr/>
        </p:nvSpPr>
        <p:spPr>
          <a:xfrm>
            <a:off x="4139952" y="5445224"/>
            <a:ext cx="540212" cy="369332"/>
          </a:xfrm>
          <a:prstGeom prst="rect">
            <a:avLst/>
          </a:prstGeom>
          <a:noFill/>
        </p:spPr>
        <p:txBody>
          <a:bodyPr wrap="none" rtlCol="0">
            <a:spAutoFit/>
          </a:bodyPr>
          <a:lstStyle/>
          <a:p>
            <a:r>
              <a:rPr lang="en-AU" dirty="0" smtClean="0"/>
              <a:t>Age</a:t>
            </a:r>
            <a:endParaRPr lang="en-AU" dirty="0"/>
          </a:p>
        </p:txBody>
      </p:sp>
      <p:sp>
        <p:nvSpPr>
          <p:cNvPr id="52" name="TextBox 51"/>
          <p:cNvSpPr txBox="1"/>
          <p:nvPr/>
        </p:nvSpPr>
        <p:spPr>
          <a:xfrm>
            <a:off x="1475656" y="2924944"/>
            <a:ext cx="1376787" cy="369332"/>
          </a:xfrm>
          <a:prstGeom prst="rect">
            <a:avLst/>
          </a:prstGeom>
          <a:noFill/>
        </p:spPr>
        <p:txBody>
          <a:bodyPr wrap="none" rtlCol="0">
            <a:spAutoFit/>
          </a:bodyPr>
          <a:lstStyle/>
          <a:p>
            <a:r>
              <a:rPr lang="en-AU" dirty="0" smtClean="0"/>
              <a:t>Contribution</a:t>
            </a:r>
            <a:endParaRPr lang="en-AU" dirty="0"/>
          </a:p>
        </p:txBody>
      </p:sp>
      <p:sp>
        <p:nvSpPr>
          <p:cNvPr id="53" name="TextBox 52"/>
          <p:cNvSpPr txBox="1"/>
          <p:nvPr/>
        </p:nvSpPr>
        <p:spPr>
          <a:xfrm>
            <a:off x="1475656" y="2420888"/>
            <a:ext cx="881652" cy="369332"/>
          </a:xfrm>
          <a:prstGeom prst="rect">
            <a:avLst/>
          </a:prstGeom>
          <a:noFill/>
        </p:spPr>
        <p:txBody>
          <a:bodyPr wrap="none" rtlCol="0">
            <a:spAutoFit/>
          </a:bodyPr>
          <a:lstStyle/>
          <a:p>
            <a:r>
              <a:rPr lang="en-AU" dirty="0" smtClean="0"/>
              <a:t>Income</a:t>
            </a:r>
            <a:endParaRPr lang="en-AU" dirty="0"/>
          </a:p>
        </p:txBody>
      </p:sp>
      <p:sp>
        <p:nvSpPr>
          <p:cNvPr id="54" name="TextBox 53"/>
          <p:cNvSpPr txBox="1"/>
          <p:nvPr/>
        </p:nvSpPr>
        <p:spPr>
          <a:xfrm rot="16200000">
            <a:off x="431257" y="3969345"/>
            <a:ext cx="873957" cy="369332"/>
          </a:xfrm>
          <a:prstGeom prst="rect">
            <a:avLst/>
          </a:prstGeom>
          <a:noFill/>
        </p:spPr>
        <p:txBody>
          <a:bodyPr wrap="none" rtlCol="0">
            <a:spAutoFit/>
          </a:bodyPr>
          <a:lstStyle/>
          <a:p>
            <a:r>
              <a:rPr lang="en-AU" dirty="0" smtClean="0"/>
              <a:t>$ Value</a:t>
            </a:r>
            <a:endParaRPr lang="en-A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flipV="1">
            <a:off x="6084168" y="1484784"/>
            <a:ext cx="720080" cy="288032"/>
          </a:xfrm>
          <a:prstGeom prst="line">
            <a:avLst/>
          </a:prstGeom>
          <a:ln w="57150"/>
        </p:spPr>
        <p:style>
          <a:lnRef idx="1">
            <a:schemeClr val="accent6"/>
          </a:lnRef>
          <a:fillRef idx="0">
            <a:schemeClr val="accent6"/>
          </a:fillRef>
          <a:effectRef idx="0">
            <a:schemeClr val="accent6"/>
          </a:effectRef>
          <a:fontRef idx="minor">
            <a:schemeClr val="tx1"/>
          </a:fontRef>
        </p:style>
      </p:cxnSp>
      <p:sp>
        <p:nvSpPr>
          <p:cNvPr id="2" name="Title 1"/>
          <p:cNvSpPr>
            <a:spLocks noGrp="1"/>
          </p:cNvSpPr>
          <p:nvPr>
            <p:ph type="title"/>
          </p:nvPr>
        </p:nvSpPr>
        <p:spPr/>
        <p:txBody>
          <a:bodyPr>
            <a:normAutofit/>
          </a:bodyPr>
          <a:lstStyle/>
          <a:p>
            <a:pPr algn="l"/>
            <a:r>
              <a:rPr lang="en-AU" sz="3200" dirty="0" smtClean="0"/>
              <a:t>How does super grow in the fund</a:t>
            </a:r>
            <a:br>
              <a:rPr lang="en-AU" sz="3200" dirty="0" smtClean="0"/>
            </a:br>
            <a:r>
              <a:rPr lang="en-AU" sz="3200" dirty="0" smtClean="0"/>
              <a:t>- Amount of Contribution</a:t>
            </a:r>
            <a:endParaRPr lang="en-AU" sz="3200" dirty="0"/>
          </a:p>
        </p:txBody>
      </p:sp>
      <p:cxnSp>
        <p:nvCxnSpPr>
          <p:cNvPr id="7" name="Straight Connector 6"/>
          <p:cNvCxnSpPr/>
          <p:nvPr/>
        </p:nvCxnSpPr>
        <p:spPr>
          <a:xfrm flipV="1">
            <a:off x="1259632" y="5445224"/>
            <a:ext cx="648072" cy="144016"/>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flipV="1">
            <a:off x="1259632" y="558924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7584" y="1340768"/>
            <a:ext cx="6912768" cy="369332"/>
          </a:xfrm>
          <a:prstGeom prst="rect">
            <a:avLst/>
          </a:prstGeom>
          <a:noFill/>
        </p:spPr>
        <p:txBody>
          <a:bodyPr wrap="square" rtlCol="0">
            <a:spAutoFit/>
          </a:bodyPr>
          <a:lstStyle/>
          <a:p>
            <a:r>
              <a:rPr lang="en-AU" dirty="0" smtClean="0"/>
              <a:t>Minimum 10% Employer Contribution - $10,000 return 6% after fees</a:t>
            </a:r>
            <a:endParaRPr lang="en-AU" dirty="0"/>
          </a:p>
        </p:txBody>
      </p:sp>
      <p:cxnSp>
        <p:nvCxnSpPr>
          <p:cNvPr id="19" name="Straight Connector 18"/>
          <p:cNvCxnSpPr/>
          <p:nvPr/>
        </p:nvCxnSpPr>
        <p:spPr>
          <a:xfrm flipV="1">
            <a:off x="1979712" y="5085184"/>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067944" y="3356992"/>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716016" y="2852936"/>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364088" y="234888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084168" y="1772816"/>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804248" y="1124744"/>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347864" y="3933056"/>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627784" y="450912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627784" y="4293096"/>
            <a:ext cx="720080"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flipV="1">
            <a:off x="3347864" y="3717032"/>
            <a:ext cx="720080"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29" name="Straight Connector 28"/>
          <p:cNvCxnSpPr/>
          <p:nvPr/>
        </p:nvCxnSpPr>
        <p:spPr>
          <a:xfrm flipV="1">
            <a:off x="4067944" y="3140968"/>
            <a:ext cx="648072"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0" name="Straight Connector 29"/>
          <p:cNvCxnSpPr/>
          <p:nvPr/>
        </p:nvCxnSpPr>
        <p:spPr>
          <a:xfrm flipV="1">
            <a:off x="4716016" y="2708920"/>
            <a:ext cx="648072" cy="144016"/>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1" name="Straight Connector 30"/>
          <p:cNvCxnSpPr/>
          <p:nvPr/>
        </p:nvCxnSpPr>
        <p:spPr>
          <a:xfrm flipV="1">
            <a:off x="1979712" y="4869160"/>
            <a:ext cx="648072"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2" name="Straight Connector 31"/>
          <p:cNvCxnSpPr/>
          <p:nvPr/>
        </p:nvCxnSpPr>
        <p:spPr>
          <a:xfrm flipV="1">
            <a:off x="5364088" y="2132856"/>
            <a:ext cx="720080"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4" name="Straight Connector 33"/>
          <p:cNvCxnSpPr/>
          <p:nvPr/>
        </p:nvCxnSpPr>
        <p:spPr>
          <a:xfrm flipV="1">
            <a:off x="6804248" y="908720"/>
            <a:ext cx="648072"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5" name="Straight Connector 34"/>
          <p:cNvCxnSpPr/>
          <p:nvPr/>
        </p:nvCxnSpPr>
        <p:spPr>
          <a:xfrm>
            <a:off x="683568" y="2564904"/>
            <a:ext cx="72008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flipH="1">
            <a:off x="539552" y="1700808"/>
            <a:ext cx="72008" cy="43204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39552" y="5733256"/>
            <a:ext cx="8604448" cy="296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043608" y="2924944"/>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5576" y="6309320"/>
            <a:ext cx="418704" cy="369332"/>
          </a:xfrm>
          <a:prstGeom prst="rect">
            <a:avLst/>
          </a:prstGeom>
          <a:noFill/>
        </p:spPr>
        <p:txBody>
          <a:bodyPr wrap="none" rtlCol="0">
            <a:spAutoFit/>
          </a:bodyPr>
          <a:lstStyle/>
          <a:p>
            <a:r>
              <a:rPr lang="en-AU" dirty="0" smtClean="0"/>
              <a:t>25</a:t>
            </a:r>
            <a:endParaRPr lang="en-AU" dirty="0"/>
          </a:p>
        </p:txBody>
      </p:sp>
      <p:sp>
        <p:nvSpPr>
          <p:cNvPr id="43" name="TextBox 42"/>
          <p:cNvSpPr txBox="1"/>
          <p:nvPr/>
        </p:nvSpPr>
        <p:spPr>
          <a:xfrm>
            <a:off x="1475656" y="6309320"/>
            <a:ext cx="864096" cy="646331"/>
          </a:xfrm>
          <a:prstGeom prst="rect">
            <a:avLst/>
          </a:prstGeom>
          <a:noFill/>
        </p:spPr>
        <p:txBody>
          <a:bodyPr wrap="square" rtlCol="0">
            <a:spAutoFit/>
          </a:bodyPr>
          <a:lstStyle/>
          <a:p>
            <a:r>
              <a:rPr lang="en-AU" dirty="0" smtClean="0"/>
              <a:t>30</a:t>
            </a:r>
          </a:p>
          <a:p>
            <a:r>
              <a:rPr lang="en-AU" dirty="0" smtClean="0"/>
              <a:t>$61K</a:t>
            </a:r>
            <a:endParaRPr lang="en-AU" dirty="0"/>
          </a:p>
        </p:txBody>
      </p:sp>
      <p:sp>
        <p:nvSpPr>
          <p:cNvPr id="44" name="TextBox 43"/>
          <p:cNvSpPr txBox="1"/>
          <p:nvPr/>
        </p:nvSpPr>
        <p:spPr>
          <a:xfrm>
            <a:off x="4716016" y="6165304"/>
            <a:ext cx="772969" cy="646331"/>
          </a:xfrm>
          <a:prstGeom prst="rect">
            <a:avLst/>
          </a:prstGeom>
          <a:noFill/>
        </p:spPr>
        <p:txBody>
          <a:bodyPr wrap="none" rtlCol="0">
            <a:spAutoFit/>
          </a:bodyPr>
          <a:lstStyle/>
          <a:p>
            <a:r>
              <a:rPr lang="en-AU" dirty="0" smtClean="0"/>
              <a:t>55</a:t>
            </a:r>
          </a:p>
          <a:p>
            <a:r>
              <a:rPr lang="en-AU" dirty="0" smtClean="0"/>
              <a:t>$649K</a:t>
            </a:r>
            <a:endParaRPr lang="en-AU" dirty="0"/>
          </a:p>
        </p:txBody>
      </p:sp>
      <p:sp>
        <p:nvSpPr>
          <p:cNvPr id="45" name="TextBox 44"/>
          <p:cNvSpPr txBox="1"/>
          <p:nvPr/>
        </p:nvSpPr>
        <p:spPr>
          <a:xfrm>
            <a:off x="6660232" y="6093296"/>
            <a:ext cx="907621" cy="646331"/>
          </a:xfrm>
          <a:prstGeom prst="rect">
            <a:avLst/>
          </a:prstGeom>
          <a:noFill/>
        </p:spPr>
        <p:txBody>
          <a:bodyPr wrap="none" rtlCol="0">
            <a:spAutoFit/>
          </a:bodyPr>
          <a:lstStyle/>
          <a:p>
            <a:r>
              <a:rPr lang="en-AU" dirty="0" smtClean="0"/>
              <a:t>65</a:t>
            </a:r>
          </a:p>
          <a:p>
            <a:r>
              <a:rPr lang="en-AU" dirty="0" smtClean="0"/>
              <a:t>$1.18M</a:t>
            </a:r>
            <a:endParaRPr lang="en-AU" dirty="0"/>
          </a:p>
        </p:txBody>
      </p:sp>
      <p:sp>
        <p:nvSpPr>
          <p:cNvPr id="46" name="TextBox 45"/>
          <p:cNvSpPr txBox="1"/>
          <p:nvPr/>
        </p:nvSpPr>
        <p:spPr>
          <a:xfrm>
            <a:off x="5652120" y="6165304"/>
            <a:ext cx="772969" cy="646331"/>
          </a:xfrm>
          <a:prstGeom prst="rect">
            <a:avLst/>
          </a:prstGeom>
          <a:noFill/>
        </p:spPr>
        <p:txBody>
          <a:bodyPr wrap="none" rtlCol="0">
            <a:spAutoFit/>
          </a:bodyPr>
          <a:lstStyle/>
          <a:p>
            <a:r>
              <a:rPr lang="en-AU" dirty="0" smtClean="0"/>
              <a:t>60</a:t>
            </a:r>
          </a:p>
          <a:p>
            <a:r>
              <a:rPr lang="en-AU" dirty="0" smtClean="0"/>
              <a:t>$882K</a:t>
            </a:r>
            <a:endParaRPr lang="en-AU" dirty="0"/>
          </a:p>
        </p:txBody>
      </p:sp>
      <p:sp>
        <p:nvSpPr>
          <p:cNvPr id="47" name="TextBox 46"/>
          <p:cNvSpPr txBox="1"/>
          <p:nvPr/>
        </p:nvSpPr>
        <p:spPr>
          <a:xfrm>
            <a:off x="7452320" y="6093296"/>
            <a:ext cx="907621" cy="646331"/>
          </a:xfrm>
          <a:prstGeom prst="rect">
            <a:avLst/>
          </a:prstGeom>
          <a:noFill/>
        </p:spPr>
        <p:txBody>
          <a:bodyPr wrap="none" rtlCol="0">
            <a:spAutoFit/>
          </a:bodyPr>
          <a:lstStyle/>
          <a:p>
            <a:r>
              <a:rPr lang="en-AU" dirty="0" smtClean="0"/>
              <a:t>70</a:t>
            </a:r>
          </a:p>
          <a:p>
            <a:r>
              <a:rPr lang="en-AU" dirty="0" smtClean="0"/>
              <a:t>$1.56M</a:t>
            </a:r>
            <a:endParaRPr lang="en-AU" dirty="0"/>
          </a:p>
        </p:txBody>
      </p:sp>
      <p:sp>
        <p:nvSpPr>
          <p:cNvPr id="48" name="TextBox 47"/>
          <p:cNvSpPr txBox="1"/>
          <p:nvPr/>
        </p:nvSpPr>
        <p:spPr>
          <a:xfrm>
            <a:off x="2411760" y="6237312"/>
            <a:ext cx="772969" cy="646331"/>
          </a:xfrm>
          <a:prstGeom prst="rect">
            <a:avLst/>
          </a:prstGeom>
          <a:noFill/>
        </p:spPr>
        <p:txBody>
          <a:bodyPr wrap="none" rtlCol="0">
            <a:spAutoFit/>
          </a:bodyPr>
          <a:lstStyle/>
          <a:p>
            <a:r>
              <a:rPr lang="en-AU" dirty="0" smtClean="0"/>
              <a:t>35</a:t>
            </a:r>
          </a:p>
          <a:p>
            <a:r>
              <a:rPr lang="en-AU" dirty="0" smtClean="0"/>
              <a:t>$128K</a:t>
            </a:r>
            <a:endParaRPr lang="en-AU" dirty="0"/>
          </a:p>
        </p:txBody>
      </p:sp>
      <p:sp>
        <p:nvSpPr>
          <p:cNvPr id="49" name="TextBox 48"/>
          <p:cNvSpPr txBox="1"/>
          <p:nvPr/>
        </p:nvSpPr>
        <p:spPr>
          <a:xfrm>
            <a:off x="3131840" y="6237312"/>
            <a:ext cx="772969" cy="646331"/>
          </a:xfrm>
          <a:prstGeom prst="rect">
            <a:avLst/>
          </a:prstGeom>
          <a:noFill/>
        </p:spPr>
        <p:txBody>
          <a:bodyPr wrap="none" rtlCol="0">
            <a:spAutoFit/>
          </a:bodyPr>
          <a:lstStyle/>
          <a:p>
            <a:r>
              <a:rPr lang="en-AU" dirty="0" smtClean="0"/>
              <a:t>45</a:t>
            </a:r>
          </a:p>
          <a:p>
            <a:r>
              <a:rPr lang="en-AU" dirty="0" smtClean="0"/>
              <a:t>$325K</a:t>
            </a:r>
            <a:endParaRPr lang="en-AU" dirty="0"/>
          </a:p>
        </p:txBody>
      </p:sp>
      <p:sp>
        <p:nvSpPr>
          <p:cNvPr id="50" name="TextBox 49"/>
          <p:cNvSpPr txBox="1"/>
          <p:nvPr/>
        </p:nvSpPr>
        <p:spPr>
          <a:xfrm>
            <a:off x="3851920" y="6165304"/>
            <a:ext cx="772969" cy="646331"/>
          </a:xfrm>
          <a:prstGeom prst="rect">
            <a:avLst/>
          </a:prstGeom>
          <a:noFill/>
        </p:spPr>
        <p:txBody>
          <a:bodyPr wrap="none" rtlCol="0">
            <a:spAutoFit/>
          </a:bodyPr>
          <a:lstStyle/>
          <a:p>
            <a:r>
              <a:rPr lang="en-AU" dirty="0" smtClean="0"/>
              <a:t>50</a:t>
            </a:r>
          </a:p>
          <a:p>
            <a:r>
              <a:rPr lang="en-AU" dirty="0" smtClean="0"/>
              <a:t>$467K</a:t>
            </a:r>
            <a:endParaRPr lang="en-AU" dirty="0"/>
          </a:p>
        </p:txBody>
      </p:sp>
      <p:sp>
        <p:nvSpPr>
          <p:cNvPr id="51" name="TextBox 50"/>
          <p:cNvSpPr txBox="1"/>
          <p:nvPr/>
        </p:nvSpPr>
        <p:spPr>
          <a:xfrm>
            <a:off x="4139952" y="5445224"/>
            <a:ext cx="540212" cy="369332"/>
          </a:xfrm>
          <a:prstGeom prst="rect">
            <a:avLst/>
          </a:prstGeom>
          <a:noFill/>
        </p:spPr>
        <p:txBody>
          <a:bodyPr wrap="none" rtlCol="0">
            <a:spAutoFit/>
          </a:bodyPr>
          <a:lstStyle/>
          <a:p>
            <a:r>
              <a:rPr lang="en-AU" dirty="0" smtClean="0"/>
              <a:t>Age</a:t>
            </a:r>
            <a:endParaRPr lang="en-AU" dirty="0"/>
          </a:p>
        </p:txBody>
      </p:sp>
      <p:sp>
        <p:nvSpPr>
          <p:cNvPr id="52" name="TextBox 51"/>
          <p:cNvSpPr txBox="1"/>
          <p:nvPr/>
        </p:nvSpPr>
        <p:spPr>
          <a:xfrm>
            <a:off x="1475656" y="2924944"/>
            <a:ext cx="1376787" cy="369332"/>
          </a:xfrm>
          <a:prstGeom prst="rect">
            <a:avLst/>
          </a:prstGeom>
          <a:noFill/>
        </p:spPr>
        <p:txBody>
          <a:bodyPr wrap="none" rtlCol="0">
            <a:spAutoFit/>
          </a:bodyPr>
          <a:lstStyle/>
          <a:p>
            <a:r>
              <a:rPr lang="en-AU" dirty="0" smtClean="0"/>
              <a:t>Contribution</a:t>
            </a:r>
            <a:endParaRPr lang="en-AU" dirty="0"/>
          </a:p>
        </p:txBody>
      </p:sp>
      <p:sp>
        <p:nvSpPr>
          <p:cNvPr id="53" name="TextBox 52"/>
          <p:cNvSpPr txBox="1"/>
          <p:nvPr/>
        </p:nvSpPr>
        <p:spPr>
          <a:xfrm>
            <a:off x="1475656" y="2420888"/>
            <a:ext cx="881652" cy="369332"/>
          </a:xfrm>
          <a:prstGeom prst="rect">
            <a:avLst/>
          </a:prstGeom>
          <a:noFill/>
        </p:spPr>
        <p:txBody>
          <a:bodyPr wrap="none" rtlCol="0">
            <a:spAutoFit/>
          </a:bodyPr>
          <a:lstStyle/>
          <a:p>
            <a:r>
              <a:rPr lang="en-AU" dirty="0" smtClean="0"/>
              <a:t>Income</a:t>
            </a:r>
            <a:endParaRPr lang="en-AU" dirty="0"/>
          </a:p>
        </p:txBody>
      </p:sp>
      <p:sp>
        <p:nvSpPr>
          <p:cNvPr id="54" name="TextBox 53"/>
          <p:cNvSpPr txBox="1"/>
          <p:nvPr/>
        </p:nvSpPr>
        <p:spPr>
          <a:xfrm rot="16200000">
            <a:off x="431257" y="3969345"/>
            <a:ext cx="873957" cy="369332"/>
          </a:xfrm>
          <a:prstGeom prst="rect">
            <a:avLst/>
          </a:prstGeom>
          <a:noFill/>
        </p:spPr>
        <p:txBody>
          <a:bodyPr wrap="none" rtlCol="0">
            <a:spAutoFit/>
          </a:bodyPr>
          <a:lstStyle/>
          <a:p>
            <a:r>
              <a:rPr lang="en-AU" dirty="0" smtClean="0"/>
              <a:t>$ Value</a:t>
            </a:r>
            <a:endParaRPr lang="en-A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flipV="1">
            <a:off x="5364088" y="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644008" y="476672"/>
            <a:ext cx="648072" cy="144016"/>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41" name="Straight Connector 40"/>
          <p:cNvCxnSpPr/>
          <p:nvPr/>
        </p:nvCxnSpPr>
        <p:spPr>
          <a:xfrm flipV="1">
            <a:off x="4644008" y="62068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995936" y="1340768"/>
            <a:ext cx="648072"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9" name="Straight Connector 38"/>
          <p:cNvCxnSpPr/>
          <p:nvPr/>
        </p:nvCxnSpPr>
        <p:spPr>
          <a:xfrm flipV="1">
            <a:off x="3995936" y="1556792"/>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algn="l"/>
            <a:r>
              <a:rPr lang="en-AU" sz="3200" dirty="0" smtClean="0"/>
              <a:t>How does super grow in the fund</a:t>
            </a:r>
            <a:br>
              <a:rPr lang="en-AU" sz="3200" dirty="0" smtClean="0"/>
            </a:br>
            <a:r>
              <a:rPr lang="en-AU" sz="3200" dirty="0" smtClean="0"/>
              <a:t>- Amount of Contribution</a:t>
            </a:r>
            <a:endParaRPr lang="en-AU" sz="3200" dirty="0"/>
          </a:p>
        </p:txBody>
      </p:sp>
      <p:cxnSp>
        <p:nvCxnSpPr>
          <p:cNvPr id="7" name="Straight Connector 6"/>
          <p:cNvCxnSpPr/>
          <p:nvPr/>
        </p:nvCxnSpPr>
        <p:spPr>
          <a:xfrm flipV="1">
            <a:off x="1259632" y="5085184"/>
            <a:ext cx="648072" cy="144016"/>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flipV="1">
            <a:off x="1259632" y="566124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7584" y="1340768"/>
            <a:ext cx="6912768" cy="369332"/>
          </a:xfrm>
          <a:prstGeom prst="rect">
            <a:avLst/>
          </a:prstGeom>
          <a:noFill/>
        </p:spPr>
        <p:txBody>
          <a:bodyPr wrap="square" rtlCol="0">
            <a:spAutoFit/>
          </a:bodyPr>
          <a:lstStyle/>
          <a:p>
            <a:r>
              <a:rPr lang="en-AU" dirty="0" smtClean="0"/>
              <a:t>Max Concessional Contribution - $27,500 return 6% after fees</a:t>
            </a:r>
            <a:endParaRPr lang="en-AU" dirty="0"/>
          </a:p>
        </p:txBody>
      </p:sp>
      <p:cxnSp>
        <p:nvCxnSpPr>
          <p:cNvPr id="19" name="Straight Connector 18"/>
          <p:cNvCxnSpPr/>
          <p:nvPr/>
        </p:nvCxnSpPr>
        <p:spPr>
          <a:xfrm flipV="1">
            <a:off x="1907704" y="4725144"/>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995936" y="1916832"/>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644008" y="98072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364088" y="116632"/>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275856" y="2852936"/>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555776" y="378904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555776" y="3212976"/>
            <a:ext cx="720080"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28" name="Straight Connector 27"/>
          <p:cNvCxnSpPr/>
          <p:nvPr/>
        </p:nvCxnSpPr>
        <p:spPr>
          <a:xfrm flipV="1">
            <a:off x="3275856" y="2276872"/>
            <a:ext cx="720080"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1" name="Straight Connector 30"/>
          <p:cNvCxnSpPr/>
          <p:nvPr/>
        </p:nvCxnSpPr>
        <p:spPr>
          <a:xfrm flipV="1">
            <a:off x="1907704" y="4149080"/>
            <a:ext cx="648072"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2" name="Straight Connector 31"/>
          <p:cNvCxnSpPr/>
          <p:nvPr/>
        </p:nvCxnSpPr>
        <p:spPr>
          <a:xfrm flipV="1">
            <a:off x="5364088" y="-216024"/>
            <a:ext cx="720080"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5" name="Straight Connector 34"/>
          <p:cNvCxnSpPr/>
          <p:nvPr/>
        </p:nvCxnSpPr>
        <p:spPr>
          <a:xfrm>
            <a:off x="683568" y="2564904"/>
            <a:ext cx="72008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flipH="1">
            <a:off x="539552" y="1700808"/>
            <a:ext cx="72008" cy="43204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39552" y="5733256"/>
            <a:ext cx="8604448" cy="296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5576" y="6309320"/>
            <a:ext cx="418704" cy="369332"/>
          </a:xfrm>
          <a:prstGeom prst="rect">
            <a:avLst/>
          </a:prstGeom>
          <a:noFill/>
        </p:spPr>
        <p:txBody>
          <a:bodyPr wrap="none" rtlCol="0">
            <a:spAutoFit/>
          </a:bodyPr>
          <a:lstStyle/>
          <a:p>
            <a:r>
              <a:rPr lang="en-AU" dirty="0" smtClean="0"/>
              <a:t>25</a:t>
            </a:r>
            <a:endParaRPr lang="en-AU" dirty="0"/>
          </a:p>
        </p:txBody>
      </p:sp>
      <p:sp>
        <p:nvSpPr>
          <p:cNvPr id="43" name="TextBox 42"/>
          <p:cNvSpPr txBox="1"/>
          <p:nvPr/>
        </p:nvSpPr>
        <p:spPr>
          <a:xfrm>
            <a:off x="1475656" y="6309320"/>
            <a:ext cx="864096" cy="646331"/>
          </a:xfrm>
          <a:prstGeom prst="rect">
            <a:avLst/>
          </a:prstGeom>
          <a:noFill/>
        </p:spPr>
        <p:txBody>
          <a:bodyPr wrap="square" rtlCol="0">
            <a:spAutoFit/>
          </a:bodyPr>
          <a:lstStyle/>
          <a:p>
            <a:r>
              <a:rPr lang="en-AU" dirty="0" smtClean="0"/>
              <a:t>30</a:t>
            </a:r>
          </a:p>
          <a:p>
            <a:r>
              <a:rPr lang="en-AU" dirty="0" smtClean="0"/>
              <a:t>$168K</a:t>
            </a:r>
            <a:endParaRPr lang="en-AU" dirty="0"/>
          </a:p>
        </p:txBody>
      </p:sp>
      <p:sp>
        <p:nvSpPr>
          <p:cNvPr id="44" name="TextBox 43"/>
          <p:cNvSpPr txBox="1"/>
          <p:nvPr/>
        </p:nvSpPr>
        <p:spPr>
          <a:xfrm>
            <a:off x="4716016" y="6165304"/>
            <a:ext cx="830677" cy="646331"/>
          </a:xfrm>
          <a:prstGeom prst="rect">
            <a:avLst/>
          </a:prstGeom>
          <a:noFill/>
        </p:spPr>
        <p:txBody>
          <a:bodyPr wrap="none" rtlCol="0">
            <a:spAutoFit/>
          </a:bodyPr>
          <a:lstStyle/>
          <a:p>
            <a:r>
              <a:rPr lang="en-AU" dirty="0" smtClean="0"/>
              <a:t>55</a:t>
            </a:r>
          </a:p>
          <a:p>
            <a:r>
              <a:rPr lang="en-AU" dirty="0" smtClean="0"/>
              <a:t>$1.74K</a:t>
            </a:r>
            <a:endParaRPr lang="en-AU" dirty="0"/>
          </a:p>
        </p:txBody>
      </p:sp>
      <p:sp>
        <p:nvSpPr>
          <p:cNvPr id="45" name="TextBox 44"/>
          <p:cNvSpPr txBox="1"/>
          <p:nvPr/>
        </p:nvSpPr>
        <p:spPr>
          <a:xfrm>
            <a:off x="6660232" y="6093296"/>
            <a:ext cx="907621" cy="646331"/>
          </a:xfrm>
          <a:prstGeom prst="rect">
            <a:avLst/>
          </a:prstGeom>
          <a:noFill/>
        </p:spPr>
        <p:txBody>
          <a:bodyPr wrap="none" rtlCol="0">
            <a:spAutoFit/>
          </a:bodyPr>
          <a:lstStyle/>
          <a:p>
            <a:r>
              <a:rPr lang="en-AU" dirty="0" smtClean="0"/>
              <a:t>65</a:t>
            </a:r>
          </a:p>
          <a:p>
            <a:r>
              <a:rPr lang="en-AU" dirty="0" smtClean="0"/>
              <a:t>$3.24M</a:t>
            </a:r>
            <a:endParaRPr lang="en-AU" dirty="0"/>
          </a:p>
        </p:txBody>
      </p:sp>
      <p:sp>
        <p:nvSpPr>
          <p:cNvPr id="46" name="TextBox 45"/>
          <p:cNvSpPr txBox="1"/>
          <p:nvPr/>
        </p:nvSpPr>
        <p:spPr>
          <a:xfrm>
            <a:off x="5652120" y="6165304"/>
            <a:ext cx="907621" cy="646331"/>
          </a:xfrm>
          <a:prstGeom prst="rect">
            <a:avLst/>
          </a:prstGeom>
          <a:noFill/>
        </p:spPr>
        <p:txBody>
          <a:bodyPr wrap="none" rtlCol="0">
            <a:spAutoFit/>
          </a:bodyPr>
          <a:lstStyle/>
          <a:p>
            <a:r>
              <a:rPr lang="en-AU" dirty="0" smtClean="0"/>
              <a:t>60</a:t>
            </a:r>
          </a:p>
          <a:p>
            <a:r>
              <a:rPr lang="en-AU" dirty="0" smtClean="0"/>
              <a:t>$2.42M</a:t>
            </a:r>
            <a:endParaRPr lang="en-AU" dirty="0"/>
          </a:p>
        </p:txBody>
      </p:sp>
      <p:sp>
        <p:nvSpPr>
          <p:cNvPr id="47" name="TextBox 46"/>
          <p:cNvSpPr txBox="1"/>
          <p:nvPr/>
        </p:nvSpPr>
        <p:spPr>
          <a:xfrm>
            <a:off x="7452320" y="6093296"/>
            <a:ext cx="907621" cy="646331"/>
          </a:xfrm>
          <a:prstGeom prst="rect">
            <a:avLst/>
          </a:prstGeom>
          <a:noFill/>
        </p:spPr>
        <p:txBody>
          <a:bodyPr wrap="none" rtlCol="0">
            <a:spAutoFit/>
          </a:bodyPr>
          <a:lstStyle/>
          <a:p>
            <a:r>
              <a:rPr lang="en-AU" dirty="0" smtClean="0"/>
              <a:t>70</a:t>
            </a:r>
          </a:p>
          <a:p>
            <a:r>
              <a:rPr lang="en-AU" dirty="0" smtClean="0"/>
              <a:t>$4.32M</a:t>
            </a:r>
            <a:endParaRPr lang="en-AU" dirty="0"/>
          </a:p>
        </p:txBody>
      </p:sp>
      <p:sp>
        <p:nvSpPr>
          <p:cNvPr id="48" name="TextBox 47"/>
          <p:cNvSpPr txBox="1"/>
          <p:nvPr/>
        </p:nvSpPr>
        <p:spPr>
          <a:xfrm>
            <a:off x="2411760" y="6237312"/>
            <a:ext cx="772969" cy="646331"/>
          </a:xfrm>
          <a:prstGeom prst="rect">
            <a:avLst/>
          </a:prstGeom>
          <a:noFill/>
        </p:spPr>
        <p:txBody>
          <a:bodyPr wrap="none" rtlCol="0">
            <a:spAutoFit/>
          </a:bodyPr>
          <a:lstStyle/>
          <a:p>
            <a:r>
              <a:rPr lang="en-AU" dirty="0" smtClean="0"/>
              <a:t>35</a:t>
            </a:r>
          </a:p>
          <a:p>
            <a:r>
              <a:rPr lang="en-AU" dirty="0" smtClean="0"/>
              <a:t>$353K</a:t>
            </a:r>
            <a:endParaRPr lang="en-AU" dirty="0"/>
          </a:p>
        </p:txBody>
      </p:sp>
      <p:sp>
        <p:nvSpPr>
          <p:cNvPr id="49" name="TextBox 48"/>
          <p:cNvSpPr txBox="1"/>
          <p:nvPr/>
        </p:nvSpPr>
        <p:spPr>
          <a:xfrm>
            <a:off x="3131840" y="6237312"/>
            <a:ext cx="772969" cy="646331"/>
          </a:xfrm>
          <a:prstGeom prst="rect">
            <a:avLst/>
          </a:prstGeom>
          <a:noFill/>
        </p:spPr>
        <p:txBody>
          <a:bodyPr wrap="none" rtlCol="0">
            <a:spAutoFit/>
          </a:bodyPr>
          <a:lstStyle/>
          <a:p>
            <a:r>
              <a:rPr lang="en-AU" dirty="0" smtClean="0"/>
              <a:t>45</a:t>
            </a:r>
          </a:p>
          <a:p>
            <a:r>
              <a:rPr lang="en-AU" dirty="0" smtClean="0"/>
              <a:t>$895K</a:t>
            </a:r>
            <a:endParaRPr lang="en-AU" dirty="0"/>
          </a:p>
        </p:txBody>
      </p:sp>
      <p:sp>
        <p:nvSpPr>
          <p:cNvPr id="50" name="TextBox 49"/>
          <p:cNvSpPr txBox="1"/>
          <p:nvPr/>
        </p:nvSpPr>
        <p:spPr>
          <a:xfrm>
            <a:off x="3851920" y="6165304"/>
            <a:ext cx="907621" cy="646331"/>
          </a:xfrm>
          <a:prstGeom prst="rect">
            <a:avLst/>
          </a:prstGeom>
          <a:noFill/>
        </p:spPr>
        <p:txBody>
          <a:bodyPr wrap="none" rtlCol="0">
            <a:spAutoFit/>
          </a:bodyPr>
          <a:lstStyle/>
          <a:p>
            <a:r>
              <a:rPr lang="en-AU" dirty="0" smtClean="0"/>
              <a:t>50</a:t>
            </a:r>
          </a:p>
          <a:p>
            <a:r>
              <a:rPr lang="en-AU" dirty="0" smtClean="0"/>
              <a:t>$1.24M</a:t>
            </a:r>
            <a:endParaRPr lang="en-AU" dirty="0"/>
          </a:p>
        </p:txBody>
      </p:sp>
      <p:sp>
        <p:nvSpPr>
          <p:cNvPr id="51" name="TextBox 50"/>
          <p:cNvSpPr txBox="1"/>
          <p:nvPr/>
        </p:nvSpPr>
        <p:spPr>
          <a:xfrm>
            <a:off x="4139952" y="5445224"/>
            <a:ext cx="540212" cy="369332"/>
          </a:xfrm>
          <a:prstGeom prst="rect">
            <a:avLst/>
          </a:prstGeom>
          <a:noFill/>
        </p:spPr>
        <p:txBody>
          <a:bodyPr wrap="none" rtlCol="0">
            <a:spAutoFit/>
          </a:bodyPr>
          <a:lstStyle/>
          <a:p>
            <a:r>
              <a:rPr lang="en-AU" dirty="0" smtClean="0"/>
              <a:t>Age</a:t>
            </a:r>
            <a:endParaRPr lang="en-AU" dirty="0"/>
          </a:p>
        </p:txBody>
      </p:sp>
      <p:sp>
        <p:nvSpPr>
          <p:cNvPr id="52" name="TextBox 51"/>
          <p:cNvSpPr txBox="1"/>
          <p:nvPr/>
        </p:nvSpPr>
        <p:spPr>
          <a:xfrm>
            <a:off x="1475656" y="2924944"/>
            <a:ext cx="1376787" cy="369332"/>
          </a:xfrm>
          <a:prstGeom prst="rect">
            <a:avLst/>
          </a:prstGeom>
          <a:noFill/>
        </p:spPr>
        <p:txBody>
          <a:bodyPr wrap="none" rtlCol="0">
            <a:spAutoFit/>
          </a:bodyPr>
          <a:lstStyle/>
          <a:p>
            <a:r>
              <a:rPr lang="en-AU" dirty="0" smtClean="0"/>
              <a:t>Contribution</a:t>
            </a:r>
            <a:endParaRPr lang="en-AU" dirty="0"/>
          </a:p>
        </p:txBody>
      </p:sp>
      <p:sp>
        <p:nvSpPr>
          <p:cNvPr id="53" name="TextBox 52"/>
          <p:cNvSpPr txBox="1"/>
          <p:nvPr/>
        </p:nvSpPr>
        <p:spPr>
          <a:xfrm>
            <a:off x="1475656" y="2420888"/>
            <a:ext cx="881652" cy="369332"/>
          </a:xfrm>
          <a:prstGeom prst="rect">
            <a:avLst/>
          </a:prstGeom>
          <a:noFill/>
        </p:spPr>
        <p:txBody>
          <a:bodyPr wrap="none" rtlCol="0">
            <a:spAutoFit/>
          </a:bodyPr>
          <a:lstStyle/>
          <a:p>
            <a:r>
              <a:rPr lang="en-AU" dirty="0" smtClean="0"/>
              <a:t>Income</a:t>
            </a:r>
            <a:endParaRPr lang="en-AU" dirty="0"/>
          </a:p>
        </p:txBody>
      </p:sp>
      <p:sp>
        <p:nvSpPr>
          <p:cNvPr id="54" name="TextBox 53"/>
          <p:cNvSpPr txBox="1"/>
          <p:nvPr/>
        </p:nvSpPr>
        <p:spPr>
          <a:xfrm rot="16200000">
            <a:off x="431257" y="3969345"/>
            <a:ext cx="873957" cy="369332"/>
          </a:xfrm>
          <a:prstGeom prst="rect">
            <a:avLst/>
          </a:prstGeom>
          <a:noFill/>
        </p:spPr>
        <p:txBody>
          <a:bodyPr wrap="none" rtlCol="0">
            <a:spAutoFit/>
          </a:bodyPr>
          <a:lstStyle/>
          <a:p>
            <a:r>
              <a:rPr lang="en-AU" dirty="0" smtClean="0"/>
              <a:t>$ Value</a:t>
            </a:r>
            <a:endParaRPr lang="en-AU" dirty="0"/>
          </a:p>
        </p:txBody>
      </p:sp>
      <p:cxnSp>
        <p:nvCxnSpPr>
          <p:cNvPr id="40" name="Straight Connector 39"/>
          <p:cNvCxnSpPr/>
          <p:nvPr/>
        </p:nvCxnSpPr>
        <p:spPr>
          <a:xfrm flipV="1">
            <a:off x="3275856" y="2492896"/>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555776" y="342900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907704" y="4293096"/>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259632" y="522920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899592" y="2996952"/>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flipV="1">
            <a:off x="3275856" y="332656"/>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275856" y="692696"/>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555776" y="1052736"/>
            <a:ext cx="720080"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63" name="Straight Connector 62"/>
          <p:cNvCxnSpPr/>
          <p:nvPr/>
        </p:nvCxnSpPr>
        <p:spPr>
          <a:xfrm flipV="1">
            <a:off x="2555776" y="134076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5536" y="260648"/>
            <a:ext cx="8229600" cy="1143000"/>
          </a:xfrm>
        </p:spPr>
        <p:txBody>
          <a:bodyPr>
            <a:normAutofit/>
          </a:bodyPr>
          <a:lstStyle/>
          <a:p>
            <a:pPr algn="l"/>
            <a:r>
              <a:rPr lang="en-AU" sz="3200" dirty="0" smtClean="0"/>
              <a:t>How does super grow in the fund</a:t>
            </a:r>
            <a:br>
              <a:rPr lang="en-AU" sz="3200" dirty="0" smtClean="0"/>
            </a:br>
            <a:r>
              <a:rPr lang="en-AU" sz="3200" dirty="0" smtClean="0"/>
              <a:t>- Amount of Contribution</a:t>
            </a:r>
            <a:endParaRPr lang="en-AU" sz="3200" dirty="0"/>
          </a:p>
        </p:txBody>
      </p:sp>
      <p:cxnSp>
        <p:nvCxnSpPr>
          <p:cNvPr id="7" name="Straight Connector 6"/>
          <p:cNvCxnSpPr/>
          <p:nvPr/>
        </p:nvCxnSpPr>
        <p:spPr>
          <a:xfrm flipV="1">
            <a:off x="1259632" y="4365104"/>
            <a:ext cx="648072" cy="144016"/>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flipV="1">
            <a:off x="1259632" y="566124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3568" y="1340768"/>
            <a:ext cx="6912768" cy="369332"/>
          </a:xfrm>
          <a:prstGeom prst="rect">
            <a:avLst/>
          </a:prstGeom>
          <a:noFill/>
        </p:spPr>
        <p:txBody>
          <a:bodyPr wrap="square" rtlCol="0">
            <a:spAutoFit/>
          </a:bodyPr>
          <a:lstStyle/>
          <a:p>
            <a:r>
              <a:rPr lang="en-AU" dirty="0" smtClean="0"/>
              <a:t>Recommended Contribution  - $56,400-  return 6% after fees</a:t>
            </a:r>
            <a:endParaRPr lang="en-AU" dirty="0"/>
          </a:p>
        </p:txBody>
      </p:sp>
      <p:cxnSp>
        <p:nvCxnSpPr>
          <p:cNvPr id="19" name="Straight Connector 18"/>
          <p:cNvCxnSpPr/>
          <p:nvPr/>
        </p:nvCxnSpPr>
        <p:spPr>
          <a:xfrm flipV="1">
            <a:off x="1907704" y="3717032"/>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555776" y="242088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275856" y="-216024"/>
            <a:ext cx="720080"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1" name="Straight Connector 30"/>
          <p:cNvCxnSpPr/>
          <p:nvPr/>
        </p:nvCxnSpPr>
        <p:spPr>
          <a:xfrm flipV="1">
            <a:off x="1907704" y="2780928"/>
            <a:ext cx="648072"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5" name="Straight Connector 34"/>
          <p:cNvCxnSpPr/>
          <p:nvPr/>
        </p:nvCxnSpPr>
        <p:spPr>
          <a:xfrm>
            <a:off x="683568" y="2564904"/>
            <a:ext cx="72008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flipH="1">
            <a:off x="539552" y="1700808"/>
            <a:ext cx="72008" cy="43204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39552" y="5733256"/>
            <a:ext cx="8604448" cy="296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5576" y="6309320"/>
            <a:ext cx="418704" cy="369332"/>
          </a:xfrm>
          <a:prstGeom prst="rect">
            <a:avLst/>
          </a:prstGeom>
          <a:noFill/>
        </p:spPr>
        <p:txBody>
          <a:bodyPr wrap="none" rtlCol="0">
            <a:spAutoFit/>
          </a:bodyPr>
          <a:lstStyle/>
          <a:p>
            <a:r>
              <a:rPr lang="en-AU" dirty="0" smtClean="0"/>
              <a:t>25</a:t>
            </a:r>
            <a:endParaRPr lang="en-AU" dirty="0"/>
          </a:p>
        </p:txBody>
      </p:sp>
      <p:sp>
        <p:nvSpPr>
          <p:cNvPr id="43" name="TextBox 42"/>
          <p:cNvSpPr txBox="1"/>
          <p:nvPr/>
        </p:nvSpPr>
        <p:spPr>
          <a:xfrm>
            <a:off x="1331640" y="6211669"/>
            <a:ext cx="864096" cy="646331"/>
          </a:xfrm>
          <a:prstGeom prst="rect">
            <a:avLst/>
          </a:prstGeom>
          <a:noFill/>
        </p:spPr>
        <p:txBody>
          <a:bodyPr wrap="square" rtlCol="0">
            <a:spAutoFit/>
          </a:bodyPr>
          <a:lstStyle/>
          <a:p>
            <a:r>
              <a:rPr lang="en-AU" dirty="0" smtClean="0"/>
              <a:t>30</a:t>
            </a:r>
          </a:p>
          <a:p>
            <a:r>
              <a:rPr lang="en-AU" dirty="0" smtClean="0"/>
              <a:t>$346K</a:t>
            </a:r>
            <a:endParaRPr lang="en-AU" dirty="0"/>
          </a:p>
        </p:txBody>
      </p:sp>
      <p:sp>
        <p:nvSpPr>
          <p:cNvPr id="44" name="TextBox 43"/>
          <p:cNvSpPr txBox="1"/>
          <p:nvPr/>
        </p:nvSpPr>
        <p:spPr>
          <a:xfrm>
            <a:off x="4716016" y="6165304"/>
            <a:ext cx="790601" cy="646331"/>
          </a:xfrm>
          <a:prstGeom prst="rect">
            <a:avLst/>
          </a:prstGeom>
          <a:noFill/>
        </p:spPr>
        <p:txBody>
          <a:bodyPr wrap="none" rtlCol="0">
            <a:spAutoFit/>
          </a:bodyPr>
          <a:lstStyle/>
          <a:p>
            <a:r>
              <a:rPr lang="en-AU" dirty="0" smtClean="0"/>
              <a:t>55</a:t>
            </a:r>
          </a:p>
          <a:p>
            <a:r>
              <a:rPr lang="en-AU" dirty="0" smtClean="0"/>
              <a:t>$3.6M</a:t>
            </a:r>
            <a:endParaRPr lang="en-AU" dirty="0"/>
          </a:p>
        </p:txBody>
      </p:sp>
      <p:sp>
        <p:nvSpPr>
          <p:cNvPr id="45" name="TextBox 44"/>
          <p:cNvSpPr txBox="1"/>
          <p:nvPr/>
        </p:nvSpPr>
        <p:spPr>
          <a:xfrm>
            <a:off x="6660232" y="6093296"/>
            <a:ext cx="790601" cy="646331"/>
          </a:xfrm>
          <a:prstGeom prst="rect">
            <a:avLst/>
          </a:prstGeom>
          <a:noFill/>
        </p:spPr>
        <p:txBody>
          <a:bodyPr wrap="none" rtlCol="0">
            <a:spAutoFit/>
          </a:bodyPr>
          <a:lstStyle/>
          <a:p>
            <a:r>
              <a:rPr lang="en-AU" dirty="0" smtClean="0"/>
              <a:t>65</a:t>
            </a:r>
          </a:p>
          <a:p>
            <a:r>
              <a:rPr lang="en-AU" dirty="0" smtClean="0"/>
              <a:t>$6.6M</a:t>
            </a:r>
            <a:endParaRPr lang="en-AU" dirty="0"/>
          </a:p>
        </p:txBody>
      </p:sp>
      <p:sp>
        <p:nvSpPr>
          <p:cNvPr id="46" name="TextBox 45"/>
          <p:cNvSpPr txBox="1"/>
          <p:nvPr/>
        </p:nvSpPr>
        <p:spPr>
          <a:xfrm>
            <a:off x="5652120" y="6165304"/>
            <a:ext cx="790601" cy="646331"/>
          </a:xfrm>
          <a:prstGeom prst="rect">
            <a:avLst/>
          </a:prstGeom>
          <a:noFill/>
        </p:spPr>
        <p:txBody>
          <a:bodyPr wrap="none" rtlCol="0">
            <a:spAutoFit/>
          </a:bodyPr>
          <a:lstStyle/>
          <a:p>
            <a:r>
              <a:rPr lang="en-AU" dirty="0" smtClean="0"/>
              <a:t>60</a:t>
            </a:r>
          </a:p>
          <a:p>
            <a:r>
              <a:rPr lang="en-AU" dirty="0" smtClean="0"/>
              <a:t>$4.9M</a:t>
            </a:r>
            <a:endParaRPr lang="en-AU" dirty="0"/>
          </a:p>
        </p:txBody>
      </p:sp>
      <p:sp>
        <p:nvSpPr>
          <p:cNvPr id="47" name="TextBox 46"/>
          <p:cNvSpPr txBox="1"/>
          <p:nvPr/>
        </p:nvSpPr>
        <p:spPr>
          <a:xfrm>
            <a:off x="7452320" y="6093296"/>
            <a:ext cx="790601" cy="646331"/>
          </a:xfrm>
          <a:prstGeom prst="rect">
            <a:avLst/>
          </a:prstGeom>
          <a:noFill/>
        </p:spPr>
        <p:txBody>
          <a:bodyPr wrap="none" rtlCol="0">
            <a:spAutoFit/>
          </a:bodyPr>
          <a:lstStyle/>
          <a:p>
            <a:r>
              <a:rPr lang="en-AU" dirty="0" smtClean="0"/>
              <a:t>70</a:t>
            </a:r>
          </a:p>
          <a:p>
            <a:r>
              <a:rPr lang="en-AU" dirty="0" smtClean="0"/>
              <a:t>$8.8M</a:t>
            </a:r>
            <a:endParaRPr lang="en-AU" dirty="0"/>
          </a:p>
        </p:txBody>
      </p:sp>
      <p:sp>
        <p:nvSpPr>
          <p:cNvPr id="48" name="TextBox 47"/>
          <p:cNvSpPr txBox="1"/>
          <p:nvPr/>
        </p:nvSpPr>
        <p:spPr>
          <a:xfrm>
            <a:off x="2267744" y="6211669"/>
            <a:ext cx="772969" cy="646331"/>
          </a:xfrm>
          <a:prstGeom prst="rect">
            <a:avLst/>
          </a:prstGeom>
          <a:noFill/>
        </p:spPr>
        <p:txBody>
          <a:bodyPr wrap="none" rtlCol="0">
            <a:spAutoFit/>
          </a:bodyPr>
          <a:lstStyle/>
          <a:p>
            <a:r>
              <a:rPr lang="en-AU" dirty="0" smtClean="0"/>
              <a:t>35</a:t>
            </a:r>
          </a:p>
          <a:p>
            <a:r>
              <a:rPr lang="en-AU" dirty="0" smtClean="0"/>
              <a:t>$725K</a:t>
            </a:r>
            <a:endParaRPr lang="en-AU" dirty="0"/>
          </a:p>
        </p:txBody>
      </p:sp>
      <p:sp>
        <p:nvSpPr>
          <p:cNvPr id="49" name="TextBox 48"/>
          <p:cNvSpPr txBox="1"/>
          <p:nvPr/>
        </p:nvSpPr>
        <p:spPr>
          <a:xfrm>
            <a:off x="2987824" y="6211669"/>
            <a:ext cx="790601" cy="646331"/>
          </a:xfrm>
          <a:prstGeom prst="rect">
            <a:avLst/>
          </a:prstGeom>
          <a:noFill/>
        </p:spPr>
        <p:txBody>
          <a:bodyPr wrap="none" rtlCol="0">
            <a:spAutoFit/>
          </a:bodyPr>
          <a:lstStyle/>
          <a:p>
            <a:r>
              <a:rPr lang="en-AU" dirty="0" smtClean="0"/>
              <a:t>45</a:t>
            </a:r>
          </a:p>
          <a:p>
            <a:r>
              <a:rPr lang="en-AU" dirty="0" smtClean="0"/>
              <a:t>$1.8M</a:t>
            </a:r>
            <a:endParaRPr lang="en-AU" dirty="0"/>
          </a:p>
        </p:txBody>
      </p:sp>
      <p:sp>
        <p:nvSpPr>
          <p:cNvPr id="50" name="TextBox 49"/>
          <p:cNvSpPr txBox="1"/>
          <p:nvPr/>
        </p:nvSpPr>
        <p:spPr>
          <a:xfrm>
            <a:off x="3851920" y="6165304"/>
            <a:ext cx="790601" cy="646331"/>
          </a:xfrm>
          <a:prstGeom prst="rect">
            <a:avLst/>
          </a:prstGeom>
          <a:noFill/>
        </p:spPr>
        <p:txBody>
          <a:bodyPr wrap="none" rtlCol="0">
            <a:spAutoFit/>
          </a:bodyPr>
          <a:lstStyle/>
          <a:p>
            <a:r>
              <a:rPr lang="en-AU" dirty="0" smtClean="0"/>
              <a:t>50</a:t>
            </a:r>
          </a:p>
          <a:p>
            <a:r>
              <a:rPr lang="en-AU" dirty="0" smtClean="0"/>
              <a:t>$2.6M</a:t>
            </a:r>
            <a:endParaRPr lang="en-AU" dirty="0"/>
          </a:p>
        </p:txBody>
      </p:sp>
      <p:sp>
        <p:nvSpPr>
          <p:cNvPr id="51" name="TextBox 50"/>
          <p:cNvSpPr txBox="1"/>
          <p:nvPr/>
        </p:nvSpPr>
        <p:spPr>
          <a:xfrm>
            <a:off x="4139952" y="5445224"/>
            <a:ext cx="540212" cy="369332"/>
          </a:xfrm>
          <a:prstGeom prst="rect">
            <a:avLst/>
          </a:prstGeom>
          <a:noFill/>
        </p:spPr>
        <p:txBody>
          <a:bodyPr wrap="none" rtlCol="0">
            <a:spAutoFit/>
          </a:bodyPr>
          <a:lstStyle/>
          <a:p>
            <a:r>
              <a:rPr lang="en-AU" dirty="0" smtClean="0"/>
              <a:t>Age</a:t>
            </a:r>
            <a:endParaRPr lang="en-AU" dirty="0"/>
          </a:p>
        </p:txBody>
      </p:sp>
      <p:sp>
        <p:nvSpPr>
          <p:cNvPr id="52" name="TextBox 51"/>
          <p:cNvSpPr txBox="1"/>
          <p:nvPr/>
        </p:nvSpPr>
        <p:spPr>
          <a:xfrm>
            <a:off x="1475656" y="2924944"/>
            <a:ext cx="1376787" cy="369332"/>
          </a:xfrm>
          <a:prstGeom prst="rect">
            <a:avLst/>
          </a:prstGeom>
          <a:noFill/>
        </p:spPr>
        <p:txBody>
          <a:bodyPr wrap="none" rtlCol="0">
            <a:spAutoFit/>
          </a:bodyPr>
          <a:lstStyle/>
          <a:p>
            <a:r>
              <a:rPr lang="en-AU" dirty="0" smtClean="0"/>
              <a:t>Contribution</a:t>
            </a:r>
            <a:endParaRPr lang="en-AU" dirty="0"/>
          </a:p>
        </p:txBody>
      </p:sp>
      <p:sp>
        <p:nvSpPr>
          <p:cNvPr id="53" name="TextBox 52"/>
          <p:cNvSpPr txBox="1"/>
          <p:nvPr/>
        </p:nvSpPr>
        <p:spPr>
          <a:xfrm>
            <a:off x="1475656" y="2420888"/>
            <a:ext cx="881652" cy="369332"/>
          </a:xfrm>
          <a:prstGeom prst="rect">
            <a:avLst/>
          </a:prstGeom>
          <a:noFill/>
        </p:spPr>
        <p:txBody>
          <a:bodyPr wrap="none" rtlCol="0">
            <a:spAutoFit/>
          </a:bodyPr>
          <a:lstStyle/>
          <a:p>
            <a:r>
              <a:rPr lang="en-AU" dirty="0" smtClean="0"/>
              <a:t>Income</a:t>
            </a:r>
            <a:endParaRPr lang="en-AU" dirty="0"/>
          </a:p>
        </p:txBody>
      </p:sp>
      <p:sp>
        <p:nvSpPr>
          <p:cNvPr id="54" name="TextBox 53"/>
          <p:cNvSpPr txBox="1"/>
          <p:nvPr/>
        </p:nvSpPr>
        <p:spPr>
          <a:xfrm rot="16200000">
            <a:off x="431257" y="3969345"/>
            <a:ext cx="873957" cy="369332"/>
          </a:xfrm>
          <a:prstGeom prst="rect">
            <a:avLst/>
          </a:prstGeom>
          <a:noFill/>
        </p:spPr>
        <p:txBody>
          <a:bodyPr wrap="none" rtlCol="0">
            <a:spAutoFit/>
          </a:bodyPr>
          <a:lstStyle/>
          <a:p>
            <a:r>
              <a:rPr lang="en-AU" dirty="0" smtClean="0"/>
              <a:t>$ Value</a:t>
            </a:r>
            <a:endParaRPr lang="en-AU" dirty="0"/>
          </a:p>
        </p:txBody>
      </p:sp>
      <p:cxnSp>
        <p:nvCxnSpPr>
          <p:cNvPr id="55" name="Straight Connector 54"/>
          <p:cNvCxnSpPr/>
          <p:nvPr/>
        </p:nvCxnSpPr>
        <p:spPr>
          <a:xfrm flipV="1">
            <a:off x="2555776" y="206084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907704" y="3356992"/>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259632" y="522920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899592" y="2996952"/>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259632" y="486916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259632" y="450912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275856" y="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555776" y="1700808"/>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1907704" y="2996952"/>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907704" y="4005064"/>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flipV="1">
            <a:off x="5508104" y="1052736"/>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228184" y="18864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788024" y="2132856"/>
            <a:ext cx="720080"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63" name="Straight Connector 62"/>
          <p:cNvCxnSpPr/>
          <p:nvPr/>
        </p:nvCxnSpPr>
        <p:spPr>
          <a:xfrm flipV="1">
            <a:off x="5508104" y="1412776"/>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11560" y="0"/>
            <a:ext cx="8229600" cy="1143000"/>
          </a:xfrm>
        </p:spPr>
        <p:txBody>
          <a:bodyPr>
            <a:normAutofit/>
          </a:bodyPr>
          <a:lstStyle/>
          <a:p>
            <a:pPr algn="l"/>
            <a:r>
              <a:rPr lang="en-AU" sz="3200" dirty="0" smtClean="0"/>
              <a:t>How does super grow in the fund</a:t>
            </a:r>
            <a:br>
              <a:rPr lang="en-AU" sz="3200" dirty="0" smtClean="0"/>
            </a:br>
            <a:r>
              <a:rPr lang="en-AU" sz="3200" dirty="0" smtClean="0"/>
              <a:t>- Amount of Contribution</a:t>
            </a:r>
            <a:endParaRPr lang="en-AU" sz="3200" dirty="0"/>
          </a:p>
        </p:txBody>
      </p:sp>
      <p:cxnSp>
        <p:nvCxnSpPr>
          <p:cNvPr id="7" name="Straight Connector 6"/>
          <p:cNvCxnSpPr/>
          <p:nvPr/>
        </p:nvCxnSpPr>
        <p:spPr>
          <a:xfrm flipV="1">
            <a:off x="611560" y="5445224"/>
            <a:ext cx="3528392" cy="72008"/>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flipV="1">
            <a:off x="4139952" y="4005064"/>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1124744"/>
            <a:ext cx="6912768" cy="369332"/>
          </a:xfrm>
          <a:prstGeom prst="rect">
            <a:avLst/>
          </a:prstGeom>
          <a:noFill/>
        </p:spPr>
        <p:txBody>
          <a:bodyPr wrap="square" rtlCol="0">
            <a:spAutoFit/>
          </a:bodyPr>
          <a:lstStyle/>
          <a:p>
            <a:r>
              <a:rPr lang="en-AU" dirty="0" smtClean="0"/>
              <a:t>Recommended Contribution  - $56,400-  at age 50 return 6% after fees</a:t>
            </a:r>
            <a:endParaRPr lang="en-AU" dirty="0"/>
          </a:p>
        </p:txBody>
      </p:sp>
      <p:cxnSp>
        <p:nvCxnSpPr>
          <p:cNvPr id="19" name="Straight Connector 18"/>
          <p:cNvCxnSpPr/>
          <p:nvPr/>
        </p:nvCxnSpPr>
        <p:spPr>
          <a:xfrm flipV="1">
            <a:off x="4788024" y="306896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508104" y="1772816"/>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508104" y="836712"/>
            <a:ext cx="720080"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1" name="Straight Connector 30"/>
          <p:cNvCxnSpPr/>
          <p:nvPr/>
        </p:nvCxnSpPr>
        <p:spPr>
          <a:xfrm flipV="1">
            <a:off x="4139952" y="3789040"/>
            <a:ext cx="648072" cy="21602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5" name="Straight Connector 34"/>
          <p:cNvCxnSpPr/>
          <p:nvPr/>
        </p:nvCxnSpPr>
        <p:spPr>
          <a:xfrm>
            <a:off x="683568" y="2564904"/>
            <a:ext cx="72008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flipH="1">
            <a:off x="539552" y="1700808"/>
            <a:ext cx="72008" cy="43204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39552" y="5733256"/>
            <a:ext cx="8604448" cy="296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5576" y="6309320"/>
            <a:ext cx="418704" cy="369332"/>
          </a:xfrm>
          <a:prstGeom prst="rect">
            <a:avLst/>
          </a:prstGeom>
          <a:noFill/>
        </p:spPr>
        <p:txBody>
          <a:bodyPr wrap="none" rtlCol="0">
            <a:spAutoFit/>
          </a:bodyPr>
          <a:lstStyle/>
          <a:p>
            <a:r>
              <a:rPr lang="en-AU" dirty="0" smtClean="0"/>
              <a:t>25</a:t>
            </a:r>
            <a:endParaRPr lang="en-AU" dirty="0"/>
          </a:p>
        </p:txBody>
      </p:sp>
      <p:sp>
        <p:nvSpPr>
          <p:cNvPr id="43" name="TextBox 42"/>
          <p:cNvSpPr txBox="1"/>
          <p:nvPr/>
        </p:nvSpPr>
        <p:spPr>
          <a:xfrm>
            <a:off x="1331640" y="6211669"/>
            <a:ext cx="864096" cy="646331"/>
          </a:xfrm>
          <a:prstGeom prst="rect">
            <a:avLst/>
          </a:prstGeom>
          <a:noFill/>
        </p:spPr>
        <p:txBody>
          <a:bodyPr wrap="square" rtlCol="0">
            <a:spAutoFit/>
          </a:bodyPr>
          <a:lstStyle/>
          <a:p>
            <a:r>
              <a:rPr lang="en-AU" dirty="0" smtClean="0"/>
              <a:t>30</a:t>
            </a:r>
          </a:p>
          <a:p>
            <a:r>
              <a:rPr lang="en-AU" dirty="0" smtClean="0"/>
              <a:t>$100K</a:t>
            </a:r>
            <a:endParaRPr lang="en-AU" dirty="0"/>
          </a:p>
        </p:txBody>
      </p:sp>
      <p:sp>
        <p:nvSpPr>
          <p:cNvPr id="44" name="TextBox 43"/>
          <p:cNvSpPr txBox="1"/>
          <p:nvPr/>
        </p:nvSpPr>
        <p:spPr>
          <a:xfrm>
            <a:off x="4716016" y="6165304"/>
            <a:ext cx="772969" cy="646331"/>
          </a:xfrm>
          <a:prstGeom prst="rect">
            <a:avLst/>
          </a:prstGeom>
          <a:noFill/>
        </p:spPr>
        <p:txBody>
          <a:bodyPr wrap="none" rtlCol="0">
            <a:spAutoFit/>
          </a:bodyPr>
          <a:lstStyle/>
          <a:p>
            <a:r>
              <a:rPr lang="en-AU" dirty="0" smtClean="0"/>
              <a:t>55</a:t>
            </a:r>
          </a:p>
          <a:p>
            <a:r>
              <a:rPr lang="en-AU" dirty="0" smtClean="0"/>
              <a:t>$616K</a:t>
            </a:r>
            <a:endParaRPr lang="en-AU" dirty="0"/>
          </a:p>
        </p:txBody>
      </p:sp>
      <p:sp>
        <p:nvSpPr>
          <p:cNvPr id="45" name="TextBox 44"/>
          <p:cNvSpPr txBox="1"/>
          <p:nvPr/>
        </p:nvSpPr>
        <p:spPr>
          <a:xfrm>
            <a:off x="6660232" y="6093296"/>
            <a:ext cx="907621" cy="646331"/>
          </a:xfrm>
          <a:prstGeom prst="rect">
            <a:avLst/>
          </a:prstGeom>
          <a:noFill/>
        </p:spPr>
        <p:txBody>
          <a:bodyPr wrap="none" rtlCol="0">
            <a:spAutoFit/>
          </a:bodyPr>
          <a:lstStyle/>
          <a:p>
            <a:r>
              <a:rPr lang="en-AU" dirty="0" smtClean="0"/>
              <a:t>65</a:t>
            </a:r>
          </a:p>
          <a:p>
            <a:r>
              <a:rPr lang="en-AU" dirty="0" smtClean="0"/>
              <a:t>$1.65M</a:t>
            </a:r>
            <a:endParaRPr lang="en-AU" dirty="0"/>
          </a:p>
        </p:txBody>
      </p:sp>
      <p:sp>
        <p:nvSpPr>
          <p:cNvPr id="46" name="TextBox 45"/>
          <p:cNvSpPr txBox="1"/>
          <p:nvPr/>
        </p:nvSpPr>
        <p:spPr>
          <a:xfrm>
            <a:off x="5652120" y="6165304"/>
            <a:ext cx="907621" cy="646331"/>
          </a:xfrm>
          <a:prstGeom prst="rect">
            <a:avLst/>
          </a:prstGeom>
          <a:noFill/>
        </p:spPr>
        <p:txBody>
          <a:bodyPr wrap="none" rtlCol="0">
            <a:spAutoFit/>
          </a:bodyPr>
          <a:lstStyle/>
          <a:p>
            <a:r>
              <a:rPr lang="en-AU" dirty="0" smtClean="0"/>
              <a:t>60</a:t>
            </a:r>
          </a:p>
          <a:p>
            <a:r>
              <a:rPr lang="en-AU" dirty="0" smtClean="0"/>
              <a:t>$1.07M</a:t>
            </a:r>
            <a:endParaRPr lang="en-AU" dirty="0"/>
          </a:p>
        </p:txBody>
      </p:sp>
      <p:sp>
        <p:nvSpPr>
          <p:cNvPr id="47" name="TextBox 46"/>
          <p:cNvSpPr txBox="1"/>
          <p:nvPr/>
        </p:nvSpPr>
        <p:spPr>
          <a:xfrm>
            <a:off x="7452320" y="6093296"/>
            <a:ext cx="790601" cy="646331"/>
          </a:xfrm>
          <a:prstGeom prst="rect">
            <a:avLst/>
          </a:prstGeom>
          <a:noFill/>
        </p:spPr>
        <p:txBody>
          <a:bodyPr wrap="none" rtlCol="0">
            <a:spAutoFit/>
          </a:bodyPr>
          <a:lstStyle/>
          <a:p>
            <a:r>
              <a:rPr lang="en-AU" dirty="0" smtClean="0"/>
              <a:t>70</a:t>
            </a:r>
          </a:p>
          <a:p>
            <a:r>
              <a:rPr lang="en-AU" dirty="0" smtClean="0"/>
              <a:t>$2.4M</a:t>
            </a:r>
            <a:endParaRPr lang="en-AU" dirty="0"/>
          </a:p>
        </p:txBody>
      </p:sp>
      <p:sp>
        <p:nvSpPr>
          <p:cNvPr id="48" name="TextBox 47"/>
          <p:cNvSpPr txBox="1"/>
          <p:nvPr/>
        </p:nvSpPr>
        <p:spPr>
          <a:xfrm>
            <a:off x="2267744" y="6211669"/>
            <a:ext cx="772969" cy="646331"/>
          </a:xfrm>
          <a:prstGeom prst="rect">
            <a:avLst/>
          </a:prstGeom>
          <a:noFill/>
        </p:spPr>
        <p:txBody>
          <a:bodyPr wrap="none" rtlCol="0">
            <a:spAutoFit/>
          </a:bodyPr>
          <a:lstStyle/>
          <a:p>
            <a:r>
              <a:rPr lang="en-AU" dirty="0" smtClean="0"/>
              <a:t>35</a:t>
            </a:r>
          </a:p>
          <a:p>
            <a:r>
              <a:rPr lang="en-AU" dirty="0" smtClean="0"/>
              <a:t>$125K</a:t>
            </a:r>
            <a:endParaRPr lang="en-AU" dirty="0"/>
          </a:p>
        </p:txBody>
      </p:sp>
      <p:sp>
        <p:nvSpPr>
          <p:cNvPr id="49" name="TextBox 48"/>
          <p:cNvSpPr txBox="1"/>
          <p:nvPr/>
        </p:nvSpPr>
        <p:spPr>
          <a:xfrm>
            <a:off x="2987824" y="6211669"/>
            <a:ext cx="772969" cy="646331"/>
          </a:xfrm>
          <a:prstGeom prst="rect">
            <a:avLst/>
          </a:prstGeom>
          <a:noFill/>
        </p:spPr>
        <p:txBody>
          <a:bodyPr wrap="none" rtlCol="0">
            <a:spAutoFit/>
          </a:bodyPr>
          <a:lstStyle/>
          <a:p>
            <a:r>
              <a:rPr lang="en-AU" dirty="0" smtClean="0"/>
              <a:t>45</a:t>
            </a:r>
          </a:p>
          <a:p>
            <a:r>
              <a:rPr lang="en-AU" dirty="0" smtClean="0"/>
              <a:t>$150K</a:t>
            </a:r>
            <a:endParaRPr lang="en-AU" dirty="0"/>
          </a:p>
        </p:txBody>
      </p:sp>
      <p:sp>
        <p:nvSpPr>
          <p:cNvPr id="50" name="TextBox 49"/>
          <p:cNvSpPr txBox="1"/>
          <p:nvPr/>
        </p:nvSpPr>
        <p:spPr>
          <a:xfrm>
            <a:off x="3851920" y="6165304"/>
            <a:ext cx="772969" cy="646331"/>
          </a:xfrm>
          <a:prstGeom prst="rect">
            <a:avLst/>
          </a:prstGeom>
          <a:noFill/>
        </p:spPr>
        <p:txBody>
          <a:bodyPr wrap="none" rtlCol="0">
            <a:spAutoFit/>
          </a:bodyPr>
          <a:lstStyle/>
          <a:p>
            <a:r>
              <a:rPr lang="en-AU" dirty="0" smtClean="0"/>
              <a:t>50</a:t>
            </a:r>
          </a:p>
          <a:p>
            <a:r>
              <a:rPr lang="en-AU" dirty="0" smtClean="0"/>
              <a:t>$200K</a:t>
            </a:r>
            <a:endParaRPr lang="en-AU" dirty="0"/>
          </a:p>
        </p:txBody>
      </p:sp>
      <p:sp>
        <p:nvSpPr>
          <p:cNvPr id="51" name="TextBox 50"/>
          <p:cNvSpPr txBox="1"/>
          <p:nvPr/>
        </p:nvSpPr>
        <p:spPr>
          <a:xfrm>
            <a:off x="4139952" y="5445224"/>
            <a:ext cx="540212" cy="369332"/>
          </a:xfrm>
          <a:prstGeom prst="rect">
            <a:avLst/>
          </a:prstGeom>
          <a:noFill/>
        </p:spPr>
        <p:txBody>
          <a:bodyPr wrap="none" rtlCol="0">
            <a:spAutoFit/>
          </a:bodyPr>
          <a:lstStyle/>
          <a:p>
            <a:r>
              <a:rPr lang="en-AU" dirty="0" smtClean="0"/>
              <a:t>Age</a:t>
            </a:r>
            <a:endParaRPr lang="en-AU" dirty="0"/>
          </a:p>
        </p:txBody>
      </p:sp>
      <p:sp>
        <p:nvSpPr>
          <p:cNvPr id="52" name="TextBox 51"/>
          <p:cNvSpPr txBox="1"/>
          <p:nvPr/>
        </p:nvSpPr>
        <p:spPr>
          <a:xfrm>
            <a:off x="1331640" y="2996952"/>
            <a:ext cx="1376787" cy="369332"/>
          </a:xfrm>
          <a:prstGeom prst="rect">
            <a:avLst/>
          </a:prstGeom>
          <a:noFill/>
        </p:spPr>
        <p:txBody>
          <a:bodyPr wrap="none" rtlCol="0">
            <a:spAutoFit/>
          </a:bodyPr>
          <a:lstStyle/>
          <a:p>
            <a:r>
              <a:rPr lang="en-AU" dirty="0" smtClean="0"/>
              <a:t>Contribution</a:t>
            </a:r>
            <a:endParaRPr lang="en-AU" dirty="0"/>
          </a:p>
        </p:txBody>
      </p:sp>
      <p:sp>
        <p:nvSpPr>
          <p:cNvPr id="53" name="TextBox 52"/>
          <p:cNvSpPr txBox="1"/>
          <p:nvPr/>
        </p:nvSpPr>
        <p:spPr>
          <a:xfrm>
            <a:off x="1475656" y="2420888"/>
            <a:ext cx="881652" cy="369332"/>
          </a:xfrm>
          <a:prstGeom prst="rect">
            <a:avLst/>
          </a:prstGeom>
          <a:noFill/>
        </p:spPr>
        <p:txBody>
          <a:bodyPr wrap="none" rtlCol="0">
            <a:spAutoFit/>
          </a:bodyPr>
          <a:lstStyle/>
          <a:p>
            <a:r>
              <a:rPr lang="en-AU" dirty="0" smtClean="0"/>
              <a:t>Income</a:t>
            </a:r>
            <a:endParaRPr lang="en-AU" dirty="0"/>
          </a:p>
        </p:txBody>
      </p:sp>
      <p:sp>
        <p:nvSpPr>
          <p:cNvPr id="54" name="TextBox 53"/>
          <p:cNvSpPr txBox="1"/>
          <p:nvPr/>
        </p:nvSpPr>
        <p:spPr>
          <a:xfrm rot="16200000">
            <a:off x="431257" y="3969345"/>
            <a:ext cx="873957" cy="369332"/>
          </a:xfrm>
          <a:prstGeom prst="rect">
            <a:avLst/>
          </a:prstGeom>
          <a:noFill/>
        </p:spPr>
        <p:txBody>
          <a:bodyPr wrap="none" rtlCol="0">
            <a:spAutoFit/>
          </a:bodyPr>
          <a:lstStyle/>
          <a:p>
            <a:r>
              <a:rPr lang="en-AU" dirty="0" smtClean="0"/>
              <a:t>$ Value</a:t>
            </a:r>
            <a:endParaRPr lang="en-AU" dirty="0"/>
          </a:p>
        </p:txBody>
      </p:sp>
      <p:cxnSp>
        <p:nvCxnSpPr>
          <p:cNvPr id="56" name="Straight Connector 55"/>
          <p:cNvCxnSpPr/>
          <p:nvPr/>
        </p:nvCxnSpPr>
        <p:spPr>
          <a:xfrm flipV="1">
            <a:off x="4788024" y="342900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4139952" y="4725144"/>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899592" y="2996952"/>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139952" y="4365104"/>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139952" y="5085184"/>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228184" y="476672"/>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228184" y="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788024" y="234888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788024" y="270892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flipV="1">
            <a:off x="5508104" y="1052736"/>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228184" y="18864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788024" y="1844824"/>
            <a:ext cx="648072" cy="504056"/>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63" name="Straight Connector 62"/>
          <p:cNvCxnSpPr/>
          <p:nvPr/>
        </p:nvCxnSpPr>
        <p:spPr>
          <a:xfrm flipV="1">
            <a:off x="5508104" y="1412776"/>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11560" y="0"/>
            <a:ext cx="8229600" cy="1143000"/>
          </a:xfrm>
        </p:spPr>
        <p:txBody>
          <a:bodyPr>
            <a:normAutofit/>
          </a:bodyPr>
          <a:lstStyle/>
          <a:p>
            <a:pPr algn="l"/>
            <a:r>
              <a:rPr lang="en-AU" sz="3200" dirty="0" smtClean="0"/>
              <a:t>How does super grow in the fund</a:t>
            </a:r>
            <a:br>
              <a:rPr lang="en-AU" sz="3200" dirty="0" smtClean="0"/>
            </a:br>
            <a:r>
              <a:rPr lang="en-AU" sz="3200" dirty="0" smtClean="0"/>
              <a:t>- Amount of Contribution</a:t>
            </a:r>
            <a:endParaRPr lang="en-AU" sz="3200" dirty="0"/>
          </a:p>
        </p:txBody>
      </p:sp>
      <p:cxnSp>
        <p:nvCxnSpPr>
          <p:cNvPr id="7" name="Straight Connector 6"/>
          <p:cNvCxnSpPr/>
          <p:nvPr/>
        </p:nvCxnSpPr>
        <p:spPr>
          <a:xfrm flipV="1">
            <a:off x="611560" y="5445224"/>
            <a:ext cx="3528392" cy="72008"/>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11" name="Straight Connector 10"/>
          <p:cNvCxnSpPr/>
          <p:nvPr/>
        </p:nvCxnSpPr>
        <p:spPr>
          <a:xfrm flipV="1">
            <a:off x="4139952" y="4005064"/>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1124744"/>
            <a:ext cx="6912768" cy="369332"/>
          </a:xfrm>
          <a:prstGeom prst="rect">
            <a:avLst/>
          </a:prstGeom>
          <a:noFill/>
        </p:spPr>
        <p:txBody>
          <a:bodyPr wrap="square" rtlCol="0">
            <a:spAutoFit/>
          </a:bodyPr>
          <a:lstStyle/>
          <a:p>
            <a:r>
              <a:rPr lang="en-AU" dirty="0" smtClean="0"/>
              <a:t>Recommended Contribution  - $56,400-  at age 50 return 10% after fees</a:t>
            </a:r>
            <a:endParaRPr lang="en-AU" dirty="0"/>
          </a:p>
        </p:txBody>
      </p:sp>
      <p:cxnSp>
        <p:nvCxnSpPr>
          <p:cNvPr id="19" name="Straight Connector 18"/>
          <p:cNvCxnSpPr/>
          <p:nvPr/>
        </p:nvCxnSpPr>
        <p:spPr>
          <a:xfrm flipV="1">
            <a:off x="4788024" y="306896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508104" y="1772816"/>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508104" y="548680"/>
            <a:ext cx="720080" cy="504056"/>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1" name="Straight Connector 30"/>
          <p:cNvCxnSpPr/>
          <p:nvPr/>
        </p:nvCxnSpPr>
        <p:spPr>
          <a:xfrm flipV="1">
            <a:off x="4139952" y="3429000"/>
            <a:ext cx="576064" cy="576064"/>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5" name="Straight Connector 34"/>
          <p:cNvCxnSpPr/>
          <p:nvPr/>
        </p:nvCxnSpPr>
        <p:spPr>
          <a:xfrm>
            <a:off x="683568" y="2564904"/>
            <a:ext cx="720080" cy="0"/>
          </a:xfrm>
          <a:prstGeom prst="line">
            <a:avLst/>
          </a:prstGeom>
          <a:ln w="57150"/>
        </p:spPr>
        <p:style>
          <a:lnRef idx="1">
            <a:schemeClr val="accent6"/>
          </a:lnRef>
          <a:fillRef idx="0">
            <a:schemeClr val="accent6"/>
          </a:fillRef>
          <a:effectRef idx="0">
            <a:schemeClr val="accent6"/>
          </a:effectRef>
          <a:fontRef idx="minor">
            <a:schemeClr val="tx1"/>
          </a:fontRef>
        </p:style>
      </p:cxnSp>
      <p:cxnSp>
        <p:nvCxnSpPr>
          <p:cNvPr id="37" name="Straight Connector 36"/>
          <p:cNvCxnSpPr/>
          <p:nvPr/>
        </p:nvCxnSpPr>
        <p:spPr>
          <a:xfrm flipH="1">
            <a:off x="539552" y="1700808"/>
            <a:ext cx="72008" cy="432048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39552" y="5733256"/>
            <a:ext cx="8604448" cy="296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5576" y="6309320"/>
            <a:ext cx="418704" cy="369332"/>
          </a:xfrm>
          <a:prstGeom prst="rect">
            <a:avLst/>
          </a:prstGeom>
          <a:noFill/>
        </p:spPr>
        <p:txBody>
          <a:bodyPr wrap="none" rtlCol="0">
            <a:spAutoFit/>
          </a:bodyPr>
          <a:lstStyle/>
          <a:p>
            <a:r>
              <a:rPr lang="en-AU" dirty="0" smtClean="0"/>
              <a:t>25</a:t>
            </a:r>
            <a:endParaRPr lang="en-AU" dirty="0"/>
          </a:p>
        </p:txBody>
      </p:sp>
      <p:sp>
        <p:nvSpPr>
          <p:cNvPr id="43" name="TextBox 42"/>
          <p:cNvSpPr txBox="1"/>
          <p:nvPr/>
        </p:nvSpPr>
        <p:spPr>
          <a:xfrm>
            <a:off x="1331640" y="6211669"/>
            <a:ext cx="864096" cy="646331"/>
          </a:xfrm>
          <a:prstGeom prst="rect">
            <a:avLst/>
          </a:prstGeom>
          <a:noFill/>
        </p:spPr>
        <p:txBody>
          <a:bodyPr wrap="square" rtlCol="0">
            <a:spAutoFit/>
          </a:bodyPr>
          <a:lstStyle/>
          <a:p>
            <a:r>
              <a:rPr lang="en-AU" dirty="0" smtClean="0"/>
              <a:t>30</a:t>
            </a:r>
          </a:p>
          <a:p>
            <a:r>
              <a:rPr lang="en-AU" dirty="0" smtClean="0"/>
              <a:t>$100K</a:t>
            </a:r>
            <a:endParaRPr lang="en-AU" dirty="0"/>
          </a:p>
        </p:txBody>
      </p:sp>
      <p:sp>
        <p:nvSpPr>
          <p:cNvPr id="44" name="TextBox 43"/>
          <p:cNvSpPr txBox="1"/>
          <p:nvPr/>
        </p:nvSpPr>
        <p:spPr>
          <a:xfrm>
            <a:off x="4716016" y="6165304"/>
            <a:ext cx="772969" cy="646331"/>
          </a:xfrm>
          <a:prstGeom prst="rect">
            <a:avLst/>
          </a:prstGeom>
          <a:noFill/>
        </p:spPr>
        <p:txBody>
          <a:bodyPr wrap="none" rtlCol="0">
            <a:spAutoFit/>
          </a:bodyPr>
          <a:lstStyle/>
          <a:p>
            <a:r>
              <a:rPr lang="en-AU" dirty="0" smtClean="0"/>
              <a:t>55</a:t>
            </a:r>
          </a:p>
          <a:p>
            <a:r>
              <a:rPr lang="en-AU" dirty="0" smtClean="0"/>
              <a:t>$718K</a:t>
            </a:r>
            <a:endParaRPr lang="en-AU" dirty="0"/>
          </a:p>
        </p:txBody>
      </p:sp>
      <p:sp>
        <p:nvSpPr>
          <p:cNvPr id="45" name="TextBox 44"/>
          <p:cNvSpPr txBox="1"/>
          <p:nvPr/>
        </p:nvSpPr>
        <p:spPr>
          <a:xfrm>
            <a:off x="6660232" y="6093296"/>
            <a:ext cx="790601" cy="646331"/>
          </a:xfrm>
          <a:prstGeom prst="rect">
            <a:avLst/>
          </a:prstGeom>
          <a:noFill/>
        </p:spPr>
        <p:txBody>
          <a:bodyPr wrap="none" rtlCol="0">
            <a:spAutoFit/>
          </a:bodyPr>
          <a:lstStyle/>
          <a:p>
            <a:r>
              <a:rPr lang="en-AU" dirty="0" smtClean="0"/>
              <a:t>65</a:t>
            </a:r>
          </a:p>
          <a:p>
            <a:r>
              <a:rPr lang="en-AU" dirty="0" smtClean="0"/>
              <a:t>$2.4M</a:t>
            </a:r>
            <a:endParaRPr lang="en-AU" dirty="0"/>
          </a:p>
        </p:txBody>
      </p:sp>
      <p:sp>
        <p:nvSpPr>
          <p:cNvPr id="46" name="TextBox 45"/>
          <p:cNvSpPr txBox="1"/>
          <p:nvPr/>
        </p:nvSpPr>
        <p:spPr>
          <a:xfrm>
            <a:off x="5652120" y="6165304"/>
            <a:ext cx="907621" cy="646331"/>
          </a:xfrm>
          <a:prstGeom prst="rect">
            <a:avLst/>
          </a:prstGeom>
          <a:noFill/>
        </p:spPr>
        <p:txBody>
          <a:bodyPr wrap="none" rtlCol="0">
            <a:spAutoFit/>
          </a:bodyPr>
          <a:lstStyle/>
          <a:p>
            <a:r>
              <a:rPr lang="en-AU" dirty="0" smtClean="0"/>
              <a:t>60</a:t>
            </a:r>
          </a:p>
          <a:p>
            <a:r>
              <a:rPr lang="en-AU" dirty="0" smtClean="0"/>
              <a:t>$1.39M</a:t>
            </a:r>
            <a:endParaRPr lang="en-AU" dirty="0"/>
          </a:p>
        </p:txBody>
      </p:sp>
      <p:sp>
        <p:nvSpPr>
          <p:cNvPr id="47" name="TextBox 46"/>
          <p:cNvSpPr txBox="1"/>
          <p:nvPr/>
        </p:nvSpPr>
        <p:spPr>
          <a:xfrm>
            <a:off x="7452320" y="6093296"/>
            <a:ext cx="790601" cy="646331"/>
          </a:xfrm>
          <a:prstGeom prst="rect">
            <a:avLst/>
          </a:prstGeom>
          <a:noFill/>
        </p:spPr>
        <p:txBody>
          <a:bodyPr wrap="none" rtlCol="0">
            <a:spAutoFit/>
          </a:bodyPr>
          <a:lstStyle/>
          <a:p>
            <a:r>
              <a:rPr lang="en-AU" dirty="0" smtClean="0"/>
              <a:t>70</a:t>
            </a:r>
          </a:p>
          <a:p>
            <a:r>
              <a:rPr lang="en-AU" dirty="0" smtClean="0"/>
              <a:t>$3.9M</a:t>
            </a:r>
            <a:endParaRPr lang="en-AU" dirty="0"/>
          </a:p>
        </p:txBody>
      </p:sp>
      <p:sp>
        <p:nvSpPr>
          <p:cNvPr id="48" name="TextBox 47"/>
          <p:cNvSpPr txBox="1"/>
          <p:nvPr/>
        </p:nvSpPr>
        <p:spPr>
          <a:xfrm>
            <a:off x="2267744" y="6211669"/>
            <a:ext cx="772969" cy="646331"/>
          </a:xfrm>
          <a:prstGeom prst="rect">
            <a:avLst/>
          </a:prstGeom>
          <a:noFill/>
        </p:spPr>
        <p:txBody>
          <a:bodyPr wrap="none" rtlCol="0">
            <a:spAutoFit/>
          </a:bodyPr>
          <a:lstStyle/>
          <a:p>
            <a:r>
              <a:rPr lang="en-AU" dirty="0" smtClean="0"/>
              <a:t>35</a:t>
            </a:r>
          </a:p>
          <a:p>
            <a:r>
              <a:rPr lang="en-AU" dirty="0" smtClean="0"/>
              <a:t>$125K</a:t>
            </a:r>
            <a:endParaRPr lang="en-AU" dirty="0"/>
          </a:p>
        </p:txBody>
      </p:sp>
      <p:sp>
        <p:nvSpPr>
          <p:cNvPr id="49" name="TextBox 48"/>
          <p:cNvSpPr txBox="1"/>
          <p:nvPr/>
        </p:nvSpPr>
        <p:spPr>
          <a:xfrm>
            <a:off x="2987824" y="6211669"/>
            <a:ext cx="772969" cy="646331"/>
          </a:xfrm>
          <a:prstGeom prst="rect">
            <a:avLst/>
          </a:prstGeom>
          <a:noFill/>
        </p:spPr>
        <p:txBody>
          <a:bodyPr wrap="none" rtlCol="0">
            <a:spAutoFit/>
          </a:bodyPr>
          <a:lstStyle/>
          <a:p>
            <a:r>
              <a:rPr lang="en-AU" dirty="0" smtClean="0"/>
              <a:t>45</a:t>
            </a:r>
          </a:p>
          <a:p>
            <a:r>
              <a:rPr lang="en-AU" dirty="0" smtClean="0"/>
              <a:t>$150K</a:t>
            </a:r>
            <a:endParaRPr lang="en-AU" dirty="0"/>
          </a:p>
        </p:txBody>
      </p:sp>
      <p:sp>
        <p:nvSpPr>
          <p:cNvPr id="50" name="TextBox 49"/>
          <p:cNvSpPr txBox="1"/>
          <p:nvPr/>
        </p:nvSpPr>
        <p:spPr>
          <a:xfrm>
            <a:off x="3851920" y="6165304"/>
            <a:ext cx="772969" cy="646331"/>
          </a:xfrm>
          <a:prstGeom prst="rect">
            <a:avLst/>
          </a:prstGeom>
          <a:noFill/>
        </p:spPr>
        <p:txBody>
          <a:bodyPr wrap="none" rtlCol="0">
            <a:spAutoFit/>
          </a:bodyPr>
          <a:lstStyle/>
          <a:p>
            <a:r>
              <a:rPr lang="en-AU" dirty="0" smtClean="0"/>
              <a:t>50</a:t>
            </a:r>
          </a:p>
          <a:p>
            <a:r>
              <a:rPr lang="en-AU" dirty="0" smtClean="0"/>
              <a:t>$200K</a:t>
            </a:r>
            <a:endParaRPr lang="en-AU" dirty="0"/>
          </a:p>
        </p:txBody>
      </p:sp>
      <p:sp>
        <p:nvSpPr>
          <p:cNvPr id="51" name="TextBox 50"/>
          <p:cNvSpPr txBox="1"/>
          <p:nvPr/>
        </p:nvSpPr>
        <p:spPr>
          <a:xfrm>
            <a:off x="4139952" y="5445224"/>
            <a:ext cx="540212" cy="369332"/>
          </a:xfrm>
          <a:prstGeom prst="rect">
            <a:avLst/>
          </a:prstGeom>
          <a:noFill/>
        </p:spPr>
        <p:txBody>
          <a:bodyPr wrap="none" rtlCol="0">
            <a:spAutoFit/>
          </a:bodyPr>
          <a:lstStyle/>
          <a:p>
            <a:r>
              <a:rPr lang="en-AU" dirty="0" smtClean="0"/>
              <a:t>Age</a:t>
            </a:r>
            <a:endParaRPr lang="en-AU" dirty="0"/>
          </a:p>
        </p:txBody>
      </p:sp>
      <p:sp>
        <p:nvSpPr>
          <p:cNvPr id="52" name="TextBox 51"/>
          <p:cNvSpPr txBox="1"/>
          <p:nvPr/>
        </p:nvSpPr>
        <p:spPr>
          <a:xfrm>
            <a:off x="1331640" y="2996952"/>
            <a:ext cx="1376787" cy="369332"/>
          </a:xfrm>
          <a:prstGeom prst="rect">
            <a:avLst/>
          </a:prstGeom>
          <a:noFill/>
        </p:spPr>
        <p:txBody>
          <a:bodyPr wrap="none" rtlCol="0">
            <a:spAutoFit/>
          </a:bodyPr>
          <a:lstStyle/>
          <a:p>
            <a:r>
              <a:rPr lang="en-AU" dirty="0" smtClean="0"/>
              <a:t>Contribution</a:t>
            </a:r>
            <a:endParaRPr lang="en-AU" dirty="0"/>
          </a:p>
        </p:txBody>
      </p:sp>
      <p:sp>
        <p:nvSpPr>
          <p:cNvPr id="53" name="TextBox 52"/>
          <p:cNvSpPr txBox="1"/>
          <p:nvPr/>
        </p:nvSpPr>
        <p:spPr>
          <a:xfrm>
            <a:off x="1475656" y="2420888"/>
            <a:ext cx="881652" cy="369332"/>
          </a:xfrm>
          <a:prstGeom prst="rect">
            <a:avLst/>
          </a:prstGeom>
          <a:noFill/>
        </p:spPr>
        <p:txBody>
          <a:bodyPr wrap="none" rtlCol="0">
            <a:spAutoFit/>
          </a:bodyPr>
          <a:lstStyle/>
          <a:p>
            <a:r>
              <a:rPr lang="en-AU" dirty="0" smtClean="0"/>
              <a:t>Income</a:t>
            </a:r>
            <a:endParaRPr lang="en-AU" dirty="0"/>
          </a:p>
        </p:txBody>
      </p:sp>
      <p:sp>
        <p:nvSpPr>
          <p:cNvPr id="54" name="TextBox 53"/>
          <p:cNvSpPr txBox="1"/>
          <p:nvPr/>
        </p:nvSpPr>
        <p:spPr>
          <a:xfrm rot="16200000">
            <a:off x="431257" y="3969345"/>
            <a:ext cx="873957" cy="369332"/>
          </a:xfrm>
          <a:prstGeom prst="rect">
            <a:avLst/>
          </a:prstGeom>
          <a:noFill/>
        </p:spPr>
        <p:txBody>
          <a:bodyPr wrap="none" rtlCol="0">
            <a:spAutoFit/>
          </a:bodyPr>
          <a:lstStyle/>
          <a:p>
            <a:r>
              <a:rPr lang="en-AU" dirty="0" smtClean="0"/>
              <a:t>$ Value</a:t>
            </a:r>
            <a:endParaRPr lang="en-AU" dirty="0"/>
          </a:p>
        </p:txBody>
      </p:sp>
      <p:cxnSp>
        <p:nvCxnSpPr>
          <p:cNvPr id="56" name="Straight Connector 55"/>
          <p:cNvCxnSpPr/>
          <p:nvPr/>
        </p:nvCxnSpPr>
        <p:spPr>
          <a:xfrm flipV="1">
            <a:off x="4788024" y="342900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4139952" y="4725144"/>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899592" y="2996952"/>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139952" y="4365104"/>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139952" y="5085184"/>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6228184" y="476672"/>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228184" y="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788024" y="234888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788024" y="2708920"/>
            <a:ext cx="0" cy="36004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SMSF Statistical Report – June 21</a:t>
            </a:r>
            <a:endParaRPr lang="en-AU" sz="3200" dirty="0"/>
          </a:p>
        </p:txBody>
      </p:sp>
      <p:graphicFrame>
        <p:nvGraphicFramePr>
          <p:cNvPr id="4" name="Table 3"/>
          <p:cNvGraphicFramePr>
            <a:graphicFrameLocks noGrp="1"/>
          </p:cNvGraphicFramePr>
          <p:nvPr/>
        </p:nvGraphicFramePr>
        <p:xfrm>
          <a:off x="539554" y="1412777"/>
          <a:ext cx="8136903" cy="3779288"/>
        </p:xfrm>
        <a:graphic>
          <a:graphicData uri="http://schemas.openxmlformats.org/drawingml/2006/table">
            <a:tbl>
              <a:tblPr/>
              <a:tblGrid>
                <a:gridCol w="2487568"/>
                <a:gridCol w="1127542"/>
                <a:gridCol w="1127542"/>
                <a:gridCol w="1131417"/>
                <a:gridCol w="1131417"/>
                <a:gridCol w="1131417"/>
              </a:tblGrid>
              <a:tr h="380933">
                <a:tc gridSpan="3">
                  <a:txBody>
                    <a:bodyPr/>
                    <a:lstStyle/>
                    <a:p>
                      <a:pPr algn="l" fontAlgn="b"/>
                      <a:r>
                        <a:rPr lang="en-AU" sz="1600" b="1" i="0" u="none" strike="noStrike" dirty="0">
                          <a:solidFill>
                            <a:srgbClr val="000000"/>
                          </a:solidFill>
                          <a:latin typeface="Arial"/>
                        </a:rPr>
                        <a:t>Table 8.1: Proportion of funds, by asset range of fund</a:t>
                      </a: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AU"/>
                    </a:p>
                  </a:txBody>
                  <a:tcPr/>
                </a:tc>
                <a:tc hMerge="1">
                  <a:txBody>
                    <a:bodyPr/>
                    <a:lstStyle/>
                    <a:p>
                      <a:endParaRPr lang="en-AU"/>
                    </a:p>
                  </a:txBody>
                  <a:tcPr/>
                </a:tc>
                <a:tc>
                  <a:txBody>
                    <a:bodyPr/>
                    <a:lstStyle/>
                    <a:p>
                      <a:pPr algn="l" fontAlgn="b"/>
                      <a:endParaRPr lang="en-AU" sz="1600" b="0" i="0" u="none" strike="noStrike">
                        <a:solidFill>
                          <a:srgbClr val="000000"/>
                        </a:solidFill>
                        <a:latin typeface="Calibri"/>
                      </a:endParaRP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AU" sz="1600" b="0" i="0" u="none" strike="noStrike">
                        <a:solidFill>
                          <a:srgbClr val="000000"/>
                        </a:solidFill>
                        <a:latin typeface="Calibri"/>
                      </a:endParaRP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AU" sz="1600" b="0" i="0" u="none" strike="noStrike">
                        <a:solidFill>
                          <a:srgbClr val="000000"/>
                        </a:solidFill>
                        <a:latin typeface="Calibri"/>
                      </a:endParaRPr>
                    </a:p>
                  </a:txBody>
                  <a:tcPr marL="8692" marR="8692" marT="8692" marB="0" anchor="b">
                    <a:lnL>
                      <a:noFill/>
                    </a:lnL>
                    <a:lnR>
                      <a:noFill/>
                    </a:lnR>
                    <a:lnT>
                      <a:noFill/>
                    </a:lnT>
                    <a:lnB w="6350" cap="flat" cmpd="sng" algn="ctr">
                      <a:solidFill>
                        <a:srgbClr val="000000"/>
                      </a:solidFill>
                      <a:prstDash val="solid"/>
                      <a:round/>
                      <a:headEnd type="none" w="med" len="med"/>
                      <a:tailEnd type="none" w="med" len="med"/>
                    </a:lnB>
                  </a:tcPr>
                </a:tc>
              </a:tr>
              <a:tr h="224078">
                <a:tc>
                  <a:txBody>
                    <a:bodyPr/>
                    <a:lstStyle/>
                    <a:p>
                      <a:pPr algn="l" fontAlgn="b"/>
                      <a:r>
                        <a:rPr lang="en-AU" sz="1600" b="0" i="0" u="none" strike="noStrike" dirty="0">
                          <a:solidFill>
                            <a:srgbClr val="000000"/>
                          </a:solidFill>
                          <a:latin typeface="Arial"/>
                        </a:rPr>
                        <a:t>Asset Ranges</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600" b="0" i="0" u="none" strike="noStrike">
                          <a:solidFill>
                            <a:srgbClr val="000000"/>
                          </a:solidFill>
                          <a:latin typeface="Arial"/>
                        </a:rPr>
                        <a:t>2019–20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600" b="0" i="0" u="none" strike="noStrike">
                          <a:solidFill>
                            <a:srgbClr val="000000"/>
                          </a:solidFill>
                          <a:latin typeface="Arial"/>
                        </a:rPr>
                        <a:t>2018–19</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600" b="0" i="0" u="none" strike="noStrike">
                          <a:solidFill>
                            <a:srgbClr val="000000"/>
                          </a:solidFill>
                          <a:latin typeface="Arial"/>
                        </a:rPr>
                        <a:t>2017–18</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600" b="0" i="0" u="none" strike="noStrike">
                          <a:solidFill>
                            <a:srgbClr val="000000"/>
                          </a:solidFill>
                          <a:latin typeface="Arial"/>
                        </a:rPr>
                        <a:t>2016–17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AU" sz="1600" b="0" i="0" u="none" strike="noStrike">
                          <a:solidFill>
                            <a:srgbClr val="000000"/>
                          </a:solidFill>
                          <a:latin typeface="Arial"/>
                        </a:rPr>
                        <a:t>2015–16</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078">
                <a:tc>
                  <a:txBody>
                    <a:bodyPr/>
                    <a:lstStyle/>
                    <a:p>
                      <a:pPr algn="l" fontAlgn="b"/>
                      <a:r>
                        <a:rPr lang="en-AU" sz="1600" b="0" i="0" u="none" strike="noStrike" dirty="0">
                          <a:solidFill>
                            <a:srgbClr val="000000"/>
                          </a:solidFill>
                          <a:latin typeface="Arial"/>
                        </a:rPr>
                        <a:t>$0 to $50,000</a:t>
                      </a:r>
                    </a:p>
                  </a:txBody>
                  <a:tcPr marL="8692" marR="8692" marT="86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600" b="0" i="0" u="none" strike="noStrike" dirty="0">
                          <a:solidFill>
                            <a:srgbClr val="000000"/>
                          </a:solidFill>
                          <a:latin typeface="Arial"/>
                        </a:rPr>
                        <a:t>4.9%</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600" b="0" i="0" u="none" strike="noStrike">
                          <a:solidFill>
                            <a:srgbClr val="000000"/>
                          </a:solidFill>
                          <a:latin typeface="Arial"/>
                        </a:rPr>
                        <a:t>5.9%</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600" b="0" i="0" u="none" strike="noStrike">
                          <a:solidFill>
                            <a:srgbClr val="000000"/>
                          </a:solidFill>
                          <a:latin typeface="Arial"/>
                        </a:rPr>
                        <a:t>5.9%</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600" b="0" i="0" u="none" strike="noStrike">
                          <a:solidFill>
                            <a:srgbClr val="000000"/>
                          </a:solidFill>
                          <a:latin typeface="Arial"/>
                        </a:rPr>
                        <a:t>6.1%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600" b="0" i="0" u="none" strike="noStrike">
                          <a:solidFill>
                            <a:srgbClr val="000000"/>
                          </a:solidFill>
                          <a:latin typeface="Arial"/>
                        </a:rPr>
                        <a:t>6.3%</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24078">
                <a:tc>
                  <a:txBody>
                    <a:bodyPr/>
                    <a:lstStyle/>
                    <a:p>
                      <a:pPr algn="l" fontAlgn="b"/>
                      <a:r>
                        <a:rPr lang="en-AU" sz="1600" b="0" i="0" u="none" strike="noStrike" dirty="0">
                          <a:solidFill>
                            <a:srgbClr val="000000"/>
                          </a:solidFill>
                          <a:latin typeface="Arial"/>
                        </a:rPr>
                        <a:t>&gt;$50,000 to $100,000</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dirty="0">
                          <a:solidFill>
                            <a:srgbClr val="000000"/>
                          </a:solidFill>
                          <a:latin typeface="Arial"/>
                        </a:rPr>
                        <a:t>2.7%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dirty="0">
                          <a:solidFill>
                            <a:srgbClr val="000000"/>
                          </a:solidFill>
                          <a:latin typeface="Arial"/>
                        </a:rPr>
                        <a:t>3.1%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3.4%</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3.8%</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4.3%</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4078">
                <a:tc>
                  <a:txBody>
                    <a:bodyPr/>
                    <a:lstStyle/>
                    <a:p>
                      <a:pPr algn="l" fontAlgn="b"/>
                      <a:r>
                        <a:rPr lang="en-AU" sz="1600" b="0" i="0" u="none" strike="noStrike">
                          <a:solidFill>
                            <a:srgbClr val="000000"/>
                          </a:solidFill>
                          <a:latin typeface="Arial"/>
                        </a:rPr>
                        <a:t>&gt;$100,000 to $200,000</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6.6%</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dirty="0">
                          <a:solidFill>
                            <a:srgbClr val="000000"/>
                          </a:solidFill>
                          <a:latin typeface="Arial"/>
                        </a:rPr>
                        <a:t>7.0%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7.8%</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8.5%</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9.3%</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4078">
                <a:tc>
                  <a:txBody>
                    <a:bodyPr/>
                    <a:lstStyle/>
                    <a:p>
                      <a:pPr algn="l" fontAlgn="b"/>
                      <a:r>
                        <a:rPr lang="en-AU" sz="1600" b="0" i="0" u="none" strike="noStrike">
                          <a:solidFill>
                            <a:srgbClr val="000000"/>
                          </a:solidFill>
                          <a:latin typeface="Arial"/>
                        </a:rPr>
                        <a:t>&gt;$200,000 to $500,000</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22.3%</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dirty="0">
                          <a:solidFill>
                            <a:srgbClr val="000000"/>
                          </a:solidFill>
                          <a:latin typeface="Arial"/>
                        </a:rPr>
                        <a:t>22.1%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23.0%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23.5%</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24.4%</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4078">
                <a:tc>
                  <a:txBody>
                    <a:bodyPr/>
                    <a:lstStyle/>
                    <a:p>
                      <a:pPr algn="l" fontAlgn="b"/>
                      <a:r>
                        <a:rPr lang="en-AU" sz="1600" b="0" i="0" u="none" strike="noStrike">
                          <a:solidFill>
                            <a:srgbClr val="000000"/>
                          </a:solidFill>
                          <a:latin typeface="Arial"/>
                        </a:rPr>
                        <a:t>&gt;$500,000 to $1m</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25.8%</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dirty="0">
                          <a:solidFill>
                            <a:srgbClr val="000000"/>
                          </a:solidFill>
                          <a:latin typeface="Arial"/>
                        </a:rPr>
                        <a:t>24.8%</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dirty="0">
                          <a:solidFill>
                            <a:srgbClr val="000000"/>
                          </a:solidFill>
                          <a:latin typeface="Arial"/>
                        </a:rPr>
                        <a:t>24.5%</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24.2%</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24.1%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4078">
                <a:tc>
                  <a:txBody>
                    <a:bodyPr/>
                    <a:lstStyle/>
                    <a:p>
                      <a:pPr algn="l" fontAlgn="b"/>
                      <a:r>
                        <a:rPr lang="en-AU" sz="1600" b="0" i="0" u="none" strike="noStrike">
                          <a:solidFill>
                            <a:srgbClr val="000000"/>
                          </a:solidFill>
                          <a:latin typeface="Arial"/>
                        </a:rPr>
                        <a:t>&gt;$1m to $2m</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20.7%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20.1%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dirty="0">
                          <a:solidFill>
                            <a:srgbClr val="000000"/>
                          </a:solidFill>
                          <a:latin typeface="Arial"/>
                        </a:rPr>
                        <a:t>19.5%</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19.0%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18.1%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4078">
                <a:tc>
                  <a:txBody>
                    <a:bodyPr/>
                    <a:lstStyle/>
                    <a:p>
                      <a:pPr algn="l" fontAlgn="b"/>
                      <a:r>
                        <a:rPr lang="en-AU" sz="1600" b="0" i="0" u="none" strike="noStrike">
                          <a:solidFill>
                            <a:srgbClr val="000000"/>
                          </a:solidFill>
                          <a:latin typeface="Arial"/>
                        </a:rPr>
                        <a:t>&gt;$2m to $5m</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13.4%</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13.2%</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dirty="0">
                          <a:solidFill>
                            <a:srgbClr val="000000"/>
                          </a:solidFill>
                          <a:latin typeface="Arial"/>
                        </a:rPr>
                        <a:t>12.5%</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11.9%</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10.9%</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4078">
                <a:tc>
                  <a:txBody>
                    <a:bodyPr/>
                    <a:lstStyle/>
                    <a:p>
                      <a:pPr algn="l" fontAlgn="b"/>
                      <a:r>
                        <a:rPr lang="en-AU" sz="1600" b="1" i="0" u="none" strike="noStrike">
                          <a:solidFill>
                            <a:srgbClr val="FF0000"/>
                          </a:solidFill>
                          <a:latin typeface="Arial"/>
                        </a:rPr>
                        <a:t>&gt;$5m to $10m</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1" i="0" u="none" strike="noStrike" dirty="0">
                          <a:solidFill>
                            <a:srgbClr val="FF0000"/>
                          </a:solidFill>
                          <a:latin typeface="Arial"/>
                        </a:rPr>
                        <a:t>2.8%</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2.9%</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dirty="0">
                          <a:solidFill>
                            <a:srgbClr val="000000"/>
                          </a:solidFill>
                          <a:latin typeface="Arial"/>
                        </a:rPr>
                        <a:t>2.6%</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2.5%</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2.2%</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4078">
                <a:tc>
                  <a:txBody>
                    <a:bodyPr/>
                    <a:lstStyle/>
                    <a:p>
                      <a:pPr algn="l" fontAlgn="b"/>
                      <a:r>
                        <a:rPr lang="en-AU" sz="1600" b="0" i="0" u="none" strike="noStrike">
                          <a:solidFill>
                            <a:srgbClr val="000000"/>
                          </a:solidFill>
                          <a:latin typeface="Arial"/>
                        </a:rPr>
                        <a:t>&gt;$10m to $20m</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dirty="0">
                          <a:solidFill>
                            <a:srgbClr val="FF0000"/>
                          </a:solidFill>
                          <a:latin typeface="Arial"/>
                        </a:rPr>
                        <a:t>0.7%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0.7%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dirty="0">
                          <a:solidFill>
                            <a:srgbClr val="000000"/>
                          </a:solidFill>
                          <a:latin typeface="Arial"/>
                        </a:rPr>
                        <a:t>0.7%</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dirty="0">
                          <a:solidFill>
                            <a:srgbClr val="000000"/>
                          </a:solidFill>
                          <a:latin typeface="Arial"/>
                        </a:rPr>
                        <a:t>0.6%</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0.4%</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4078">
                <a:tc>
                  <a:txBody>
                    <a:bodyPr/>
                    <a:lstStyle/>
                    <a:p>
                      <a:pPr algn="l" fontAlgn="b"/>
                      <a:r>
                        <a:rPr lang="en-AU" sz="1600" b="0" i="0" u="none" strike="noStrike">
                          <a:solidFill>
                            <a:srgbClr val="000000"/>
                          </a:solidFill>
                          <a:latin typeface="Arial"/>
                        </a:rPr>
                        <a:t>&gt;$20m to $50m</a:t>
                      </a:r>
                    </a:p>
                  </a:txBody>
                  <a:tcPr marL="8692" marR="8692" marT="869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dirty="0">
                          <a:solidFill>
                            <a:srgbClr val="FF0000"/>
                          </a:solidFill>
                          <a:latin typeface="Arial"/>
                        </a:rPr>
                        <a: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dirty="0">
                          <a:solidFill>
                            <a:srgbClr val="000000"/>
                          </a:solidFill>
                          <a:latin typeface="Arial"/>
                        </a:rPr>
                        <a: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AU" sz="1600" b="0" i="0" u="none" strike="noStrike">
                          <a:solidFill>
                            <a:srgbClr val="000000"/>
                          </a:solidFill>
                          <a:latin typeface="Arial"/>
                        </a:rPr>
                        <a: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24078">
                <a:tc>
                  <a:txBody>
                    <a:bodyPr/>
                    <a:lstStyle/>
                    <a:p>
                      <a:pPr algn="l" fontAlgn="b"/>
                      <a:r>
                        <a:rPr lang="en-AU" sz="1600" b="0" i="0" u="none" strike="noStrike">
                          <a:solidFill>
                            <a:srgbClr val="000000"/>
                          </a:solidFill>
                          <a:latin typeface="Arial"/>
                        </a:rPr>
                        <a:t>&gt;$50m</a:t>
                      </a:r>
                    </a:p>
                  </a:txBody>
                  <a:tcPr marL="8692" marR="8692" marT="869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600" b="0" i="0" u="none" strike="noStrike" dirty="0">
                          <a:solidFill>
                            <a:srgbClr val="FF0000"/>
                          </a:solidFill>
                          <a:latin typeface="Arial"/>
                        </a:rPr>
                        <a:t>&lt;0.1%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600" b="0" i="0" u="none" strike="noStrike">
                          <a:solidFill>
                            <a:srgbClr val="000000"/>
                          </a:solidFill>
                          <a:latin typeface="Arial"/>
                        </a:rPr>
                        <a:t>&lt;0.1%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600" b="0" i="0" u="none" strike="noStrike">
                          <a:solidFill>
                            <a:srgbClr val="000000"/>
                          </a:solidFill>
                          <a:latin typeface="Arial"/>
                        </a:rPr>
                        <a:t>&lt;0.1%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600" b="0" i="0" u="none" strike="noStrike" dirty="0">
                          <a:solidFill>
                            <a:srgbClr val="000000"/>
                          </a:solidFill>
                          <a:latin typeface="Arial"/>
                        </a:rPr>
                        <a:t>&lt;0.1%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AU" sz="1600" b="0" i="0" u="none" strike="noStrike">
                          <a:solidFill>
                            <a:srgbClr val="000000"/>
                          </a:solidFill>
                          <a:latin typeface="Arial"/>
                        </a:rPr>
                        <a:t>&lt;0.1%</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24078">
                <a:tc>
                  <a:txBody>
                    <a:bodyPr/>
                    <a:lstStyle/>
                    <a:p>
                      <a:pPr algn="l" fontAlgn="b"/>
                      <a:r>
                        <a:rPr lang="en-AU" sz="1600" b="0" i="0" u="none" strike="noStrike">
                          <a:solidFill>
                            <a:srgbClr val="000000"/>
                          </a:solidFill>
                          <a:latin typeface="Arial"/>
                        </a:rPr>
                        <a:t>Total</a:t>
                      </a:r>
                    </a:p>
                  </a:txBody>
                  <a:tcPr marL="8692" marR="8692" marT="869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600" b="0" i="0" u="none" strike="noStrike">
                          <a:solidFill>
                            <a:srgbClr val="000000"/>
                          </a:solidFill>
                          <a:latin typeface="Arial"/>
                        </a:rPr>
                        <a:t>100%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600" b="0" i="0" u="none" strike="noStrike">
                          <a:solidFill>
                            <a:srgbClr val="000000"/>
                          </a:solidFill>
                          <a:latin typeface="Arial"/>
                        </a:rPr>
                        <a:t>100%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600" b="0" i="0" u="none" strike="noStrike">
                          <a:solidFill>
                            <a:srgbClr val="000000"/>
                          </a:solidFill>
                          <a:latin typeface="Arial"/>
                        </a:rPr>
                        <a:t>100%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600" b="0" i="0" u="none" strike="noStrike" dirty="0">
                          <a:solidFill>
                            <a:srgbClr val="000000"/>
                          </a:solidFill>
                          <a:latin typeface="Arial"/>
                        </a:rPr>
                        <a:t>100%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AU" sz="1600" b="0" i="0" u="none" strike="noStrike" dirty="0">
                          <a:solidFill>
                            <a:srgbClr val="000000"/>
                          </a:solidFill>
                          <a:latin typeface="Arial"/>
                        </a:rPr>
                        <a:t>100%</a:t>
                      </a:r>
                    </a:p>
                  </a:txBody>
                  <a:tcPr marL="8692" marR="8692" marT="86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755576" y="5805264"/>
            <a:ext cx="7361311" cy="369332"/>
          </a:xfrm>
          <a:prstGeom prst="rect">
            <a:avLst/>
          </a:prstGeom>
          <a:noFill/>
        </p:spPr>
        <p:txBody>
          <a:bodyPr wrap="none" rtlCol="0">
            <a:spAutoFit/>
          </a:bodyPr>
          <a:lstStyle/>
          <a:p>
            <a:r>
              <a:rPr lang="en-AU" dirty="0" smtClean="0"/>
              <a:t>Approx 600,000 funds of which 3.6% or 21,600 funds with more than $5M </a:t>
            </a:r>
            <a:endParaRPr lang="en-A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ATO knows we are there….</a:t>
            </a:r>
            <a:endParaRPr lang="en-AU" sz="3200" dirty="0"/>
          </a:p>
        </p:txBody>
      </p:sp>
      <p:sp>
        <p:nvSpPr>
          <p:cNvPr id="3" name="Content Placeholder 2"/>
          <p:cNvSpPr>
            <a:spLocks noGrp="1"/>
          </p:cNvSpPr>
          <p:nvPr>
            <p:ph idx="1"/>
          </p:nvPr>
        </p:nvSpPr>
        <p:spPr/>
        <p:txBody>
          <a:bodyPr>
            <a:normAutofit fontScale="92500" lnSpcReduction="10000"/>
          </a:bodyPr>
          <a:lstStyle/>
          <a:p>
            <a:pPr>
              <a:buNone/>
            </a:pPr>
            <a:r>
              <a:rPr lang="en-AU" sz="2400" b="1" dirty="0" smtClean="0"/>
              <a:t>Medium and emerging private groups</a:t>
            </a:r>
          </a:p>
          <a:p>
            <a:pPr marL="0" indent="0">
              <a:buNone/>
            </a:pPr>
            <a:r>
              <a:rPr lang="en-AU" sz="2000" dirty="0" smtClean="0"/>
              <a:t>The medium and emerging private groups include:</a:t>
            </a:r>
          </a:p>
          <a:p>
            <a:pPr marL="400050" lvl="1" indent="0"/>
            <a:r>
              <a:rPr lang="en-AU" sz="2000" dirty="0" smtClean="0"/>
              <a:t>private groups linked to an Australian resident individual who, together with their associates, control wealth between $5 million and $50 million</a:t>
            </a:r>
          </a:p>
          <a:p>
            <a:pPr marL="400050" lvl="1" indent="0"/>
            <a:r>
              <a:rPr lang="en-AU" sz="2000" dirty="0" smtClean="0"/>
              <a:t>Australian businesses with annual turnover of more than $10 million that are not public or foreign-owned and not linked to a high wealth private group.</a:t>
            </a:r>
          </a:p>
          <a:p>
            <a:pPr marL="0" indent="0">
              <a:buNone/>
            </a:pPr>
            <a:r>
              <a:rPr lang="en-AU" sz="2000" dirty="0" smtClean="0"/>
              <a:t>Medium and emerging private groups represent the majority of total private groups. We use enhanced data and analytics to understand the operating environment of these groups, identify and address tax risks and design tailored approaches to mitigate those risks</a:t>
            </a:r>
            <a:r>
              <a:rPr lang="en-AU" sz="2000" dirty="0" smtClean="0"/>
              <a:t>.</a:t>
            </a:r>
          </a:p>
          <a:p>
            <a:pPr marL="0" indent="0">
              <a:buNone/>
            </a:pPr>
            <a:endParaRPr lang="en-AU" sz="2000" dirty="0" smtClean="0"/>
          </a:p>
          <a:p>
            <a:pPr marL="0" indent="0">
              <a:buNone/>
            </a:pPr>
            <a:r>
              <a:rPr lang="en-AU" sz="2000" dirty="0" smtClean="0"/>
              <a:t>https://www.ato.gov.au/Business/Privately-owned-and-wealthy-groups/What-you-should-know/Tax-performance-programs-for-private-groups/#Highwealthprivategroups</a:t>
            </a:r>
          </a:p>
          <a:p>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AU" smtClean="0"/>
              <a:t>House Keeping – Questions on this Presentation</a:t>
            </a:r>
          </a:p>
        </p:txBody>
      </p:sp>
      <p:pic>
        <p:nvPicPr>
          <p:cNvPr id="6147" name="Content Placeholder 3" descr="go to webinar 4.jpg"/>
          <p:cNvPicPr>
            <a:picLocks noGrp="1" noChangeAspect="1"/>
          </p:cNvPicPr>
          <p:nvPr>
            <p:ph idx="1"/>
          </p:nvPr>
        </p:nvPicPr>
        <p:blipFill>
          <a:blip r:embed="rId2" cstate="print"/>
          <a:srcRect/>
          <a:stretch>
            <a:fillRect/>
          </a:stretch>
        </p:blipFill>
        <p:spPr>
          <a:xfrm>
            <a:off x="6012160" y="1772816"/>
            <a:ext cx="1598612" cy="4127500"/>
          </a:xfrm>
        </p:spPr>
      </p:pic>
      <p:sp>
        <p:nvSpPr>
          <p:cNvPr id="5" name="TextBox 4"/>
          <p:cNvSpPr txBox="1"/>
          <p:nvPr/>
        </p:nvSpPr>
        <p:spPr>
          <a:xfrm>
            <a:off x="914400" y="2667000"/>
            <a:ext cx="5019675" cy="1477963"/>
          </a:xfrm>
          <a:prstGeom prst="rect">
            <a:avLst/>
          </a:prstGeom>
          <a:noFill/>
        </p:spPr>
        <p:txBody>
          <a:bodyPr wrap="none">
            <a:spAutoFit/>
          </a:bodyPr>
          <a:lstStyle/>
          <a:p>
            <a:pPr>
              <a:defRPr/>
            </a:pPr>
            <a:r>
              <a:rPr lang="en-AU" dirty="0">
                <a:latin typeface="Arial" charset="0"/>
                <a:cs typeface="Arial" charset="0"/>
              </a:rPr>
              <a:t>If you have any Questions on this Presentation </a:t>
            </a:r>
          </a:p>
          <a:p>
            <a:pPr marL="342900" indent="-342900">
              <a:buFont typeface="+mj-lt"/>
              <a:buAutoNum type="arabicPeriod"/>
              <a:defRPr/>
            </a:pPr>
            <a:r>
              <a:rPr lang="en-AU" dirty="0">
                <a:latin typeface="Arial" charset="0"/>
                <a:cs typeface="Arial" charset="0"/>
              </a:rPr>
              <a:t>Type in your questions in the panel</a:t>
            </a:r>
          </a:p>
          <a:p>
            <a:pPr marL="342900" indent="-342900">
              <a:buFont typeface="+mj-lt"/>
              <a:buAutoNum type="arabicPeriod"/>
              <a:defRPr/>
            </a:pPr>
            <a:r>
              <a:rPr lang="en-AU" dirty="0">
                <a:latin typeface="Arial" charset="0"/>
                <a:cs typeface="Arial" charset="0"/>
              </a:rPr>
              <a:t>Speaker will answer all your questions </a:t>
            </a:r>
          </a:p>
          <a:p>
            <a:pPr marL="342900" indent="-342900">
              <a:defRPr/>
            </a:pPr>
            <a:r>
              <a:rPr lang="en-AU" dirty="0">
                <a:latin typeface="Arial" charset="0"/>
                <a:cs typeface="Arial" charset="0"/>
              </a:rPr>
              <a:t>         after the presentation</a:t>
            </a:r>
          </a:p>
          <a:p>
            <a:pPr>
              <a:defRPr/>
            </a:pPr>
            <a:endParaRPr lang="en-AU" dirty="0">
              <a:latin typeface="Arial" charset="0"/>
              <a:cs typeface="Arial" charset="0"/>
            </a:endParaRPr>
          </a:p>
        </p:txBody>
      </p:sp>
      <p:pic>
        <p:nvPicPr>
          <p:cNvPr id="6149" name="Picture 7" descr="Logo online smsf audit.JPG"/>
          <p:cNvPicPr>
            <a:picLocks noChangeAspect="1"/>
          </p:cNvPicPr>
          <p:nvPr/>
        </p:nvPicPr>
        <p:blipFill>
          <a:blip r:embed="rId3" cstate="print"/>
          <a:srcRect/>
          <a:stretch>
            <a:fillRect/>
          </a:stretch>
        </p:blipFill>
        <p:spPr bwMode="auto">
          <a:xfrm>
            <a:off x="0" y="6288087"/>
            <a:ext cx="2411412" cy="569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When do you pay the home loan</a:t>
            </a:r>
            <a:endParaRPr lang="en-AU" sz="3200" dirty="0"/>
          </a:p>
        </p:txBody>
      </p:sp>
      <p:sp>
        <p:nvSpPr>
          <p:cNvPr id="3" name="Content Placeholder 2"/>
          <p:cNvSpPr>
            <a:spLocks noGrp="1"/>
          </p:cNvSpPr>
          <p:nvPr>
            <p:ph idx="1"/>
          </p:nvPr>
        </p:nvSpPr>
        <p:spPr/>
        <p:txBody>
          <a:bodyPr>
            <a:normAutofit lnSpcReduction="10000"/>
          </a:bodyPr>
          <a:lstStyle/>
          <a:p>
            <a:pPr>
              <a:buNone/>
            </a:pPr>
            <a:r>
              <a:rPr lang="en-AU" sz="2000" dirty="0" smtClean="0"/>
              <a:t>Tax in Super is 15%</a:t>
            </a:r>
          </a:p>
          <a:p>
            <a:pPr>
              <a:buNone/>
            </a:pPr>
            <a:r>
              <a:rPr lang="en-AU" sz="2000" dirty="0" smtClean="0"/>
              <a:t>Individual Tax Rate 34.5% between $45,000 to $120,000</a:t>
            </a:r>
          </a:p>
          <a:p>
            <a:pPr>
              <a:buNone/>
            </a:pPr>
            <a:endParaRPr lang="en-AU" sz="2000" dirty="0" smtClean="0"/>
          </a:p>
          <a:p>
            <a:pPr>
              <a:buNone/>
            </a:pPr>
            <a:r>
              <a:rPr lang="en-AU" sz="2000" b="1" dirty="0" smtClean="0"/>
              <a:t>Cost of paying $1,000 back to bank</a:t>
            </a:r>
          </a:p>
          <a:p>
            <a:pPr>
              <a:buNone/>
            </a:pPr>
            <a:endParaRPr lang="en-AU" sz="2000" b="1" dirty="0" smtClean="0"/>
          </a:p>
          <a:p>
            <a:pPr>
              <a:buNone/>
            </a:pPr>
            <a:r>
              <a:rPr lang="en-AU" sz="2000" b="1" dirty="0" smtClean="0"/>
              <a:t>Outside of Super</a:t>
            </a:r>
            <a:r>
              <a:rPr lang="en-AU" sz="2000" dirty="0" smtClean="0"/>
              <a:t>			</a:t>
            </a:r>
            <a:r>
              <a:rPr lang="en-AU" sz="2000" b="1" dirty="0" smtClean="0">
                <a:solidFill>
                  <a:srgbClr val="FF0000"/>
                </a:solidFill>
              </a:rPr>
              <a:t>From Super (after Age 60)</a:t>
            </a:r>
          </a:p>
          <a:p>
            <a:pPr>
              <a:buNone/>
            </a:pPr>
            <a:r>
              <a:rPr lang="en-AU" sz="2000" dirty="0" smtClean="0"/>
              <a:t>1000 x 100/65.5			1000 x 100/85</a:t>
            </a:r>
          </a:p>
          <a:p>
            <a:pPr>
              <a:buNone/>
            </a:pPr>
            <a:r>
              <a:rPr lang="en-AU" sz="2000" dirty="0" smtClean="0"/>
              <a:t>$1,526.71			$1,176.47</a:t>
            </a:r>
          </a:p>
          <a:p>
            <a:pPr>
              <a:buNone/>
            </a:pPr>
            <a:r>
              <a:rPr lang="en-AU" sz="2000" dirty="0" smtClean="0"/>
              <a:t>52.67%				17.64%	</a:t>
            </a:r>
          </a:p>
          <a:p>
            <a:pPr>
              <a:buNone/>
            </a:pPr>
            <a:endParaRPr lang="en-AU" sz="2000" dirty="0" smtClean="0"/>
          </a:p>
          <a:p>
            <a:pPr>
              <a:buNone/>
            </a:pPr>
            <a:r>
              <a:rPr lang="en-AU" sz="2000" b="1" dirty="0" smtClean="0"/>
              <a:t>To Pay $3,000,000 back to the bank</a:t>
            </a:r>
          </a:p>
          <a:p>
            <a:pPr>
              <a:buNone/>
            </a:pPr>
            <a:endParaRPr lang="en-AU" sz="2000" b="1" dirty="0" smtClean="0"/>
          </a:p>
          <a:p>
            <a:pPr>
              <a:buNone/>
            </a:pPr>
            <a:r>
              <a:rPr lang="en-AU" sz="2000" b="1" dirty="0" smtClean="0"/>
              <a:t>$4,580,152			$3,529,411	</a:t>
            </a:r>
            <a:endParaRPr lang="en-AU" sz="2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23.png"/>
          <p:cNvPicPr>
            <a:picLocks noChangeAspect="1"/>
          </p:cNvPicPr>
          <p:nvPr/>
        </p:nvPicPr>
        <p:blipFill>
          <a:blip r:embed="rId2" cstate="print"/>
          <a:stretch>
            <a:fillRect/>
          </a:stretch>
        </p:blipFill>
        <p:spPr>
          <a:xfrm>
            <a:off x="4620190" y="0"/>
            <a:ext cx="4523810" cy="3323810"/>
          </a:xfrm>
          <a:prstGeom prst="rect">
            <a:avLst/>
          </a:prstGeom>
        </p:spPr>
      </p:pic>
      <p:sp>
        <p:nvSpPr>
          <p:cNvPr id="2" name="Title 1"/>
          <p:cNvSpPr>
            <a:spLocks noGrp="1"/>
          </p:cNvSpPr>
          <p:nvPr>
            <p:ph type="title"/>
          </p:nvPr>
        </p:nvSpPr>
        <p:spPr/>
        <p:txBody>
          <a:bodyPr>
            <a:normAutofit/>
          </a:bodyPr>
          <a:lstStyle/>
          <a:p>
            <a:pPr algn="l"/>
            <a:r>
              <a:rPr lang="en-AU" sz="3200" dirty="0" smtClean="0"/>
              <a:t>Set up of SMSF</a:t>
            </a:r>
            <a:endParaRPr lang="en-AU" sz="3200" dirty="0"/>
          </a:p>
        </p:txBody>
      </p:sp>
      <p:sp>
        <p:nvSpPr>
          <p:cNvPr id="3" name="Content Placeholder 2"/>
          <p:cNvSpPr>
            <a:spLocks noGrp="1"/>
          </p:cNvSpPr>
          <p:nvPr>
            <p:ph idx="1"/>
          </p:nvPr>
        </p:nvSpPr>
        <p:spPr/>
        <p:txBody>
          <a:bodyPr>
            <a:normAutofit/>
          </a:bodyPr>
          <a:lstStyle/>
          <a:p>
            <a:r>
              <a:rPr lang="en-AU" sz="2000" dirty="0" smtClean="0"/>
              <a:t>Not for Everyone</a:t>
            </a:r>
          </a:p>
          <a:p>
            <a:r>
              <a:rPr lang="en-AU" sz="2000" dirty="0" smtClean="0"/>
              <a:t>Can be cheaper to run</a:t>
            </a:r>
          </a:p>
          <a:p>
            <a:r>
              <a:rPr lang="en-AU" sz="2000" dirty="0" smtClean="0"/>
              <a:t>You have investment responsibilities</a:t>
            </a:r>
          </a:p>
          <a:p>
            <a:r>
              <a:rPr lang="en-AU" sz="2000" dirty="0" smtClean="0"/>
              <a:t>You have to good with paperwork – Compliance</a:t>
            </a:r>
          </a:p>
          <a:p>
            <a:r>
              <a:rPr lang="en-AU" sz="2000" dirty="0" smtClean="0"/>
              <a:t>Must hire a specialist SMSF Accountant</a:t>
            </a:r>
          </a:p>
          <a:p>
            <a:r>
              <a:rPr lang="en-AU" sz="2000" dirty="0" smtClean="0"/>
              <a:t>Can cost between $2000 to $4000 per year to run</a:t>
            </a:r>
          </a:p>
          <a:p>
            <a:r>
              <a:rPr lang="en-AU" sz="2000" dirty="0" smtClean="0"/>
              <a:t>Must have at least $200,000 (APRA + ASIC + ATO) before you consider starting one</a:t>
            </a:r>
          </a:p>
          <a:p>
            <a:r>
              <a:rPr lang="en-AU" sz="2000" dirty="0" smtClean="0"/>
              <a:t>You can buy anything – shares / property / Land </a:t>
            </a:r>
          </a:p>
          <a:p>
            <a:r>
              <a:rPr lang="en-AU" sz="2000" dirty="0" smtClean="0"/>
              <a:t>You cannot do many things – loan to members / relatives / cannot live in the house owned by SMSF – but can rent commercial property</a:t>
            </a:r>
            <a:endParaRPr lang="en-AU" sz="2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How do you get 10% or more return in SMSF</a:t>
            </a:r>
            <a:endParaRPr lang="en-AU" sz="3200" dirty="0"/>
          </a:p>
        </p:txBody>
      </p:sp>
      <p:pic>
        <p:nvPicPr>
          <p:cNvPr id="4" name="Picture 3" descr="smsf 3.jpg"/>
          <p:cNvPicPr>
            <a:picLocks noChangeAspect="1"/>
          </p:cNvPicPr>
          <p:nvPr/>
        </p:nvPicPr>
        <p:blipFill>
          <a:blip r:embed="rId2" cstate="print"/>
          <a:stretch>
            <a:fillRect/>
          </a:stretch>
        </p:blipFill>
        <p:spPr>
          <a:xfrm>
            <a:off x="3635896" y="1484784"/>
            <a:ext cx="1638300" cy="1590675"/>
          </a:xfrm>
          <a:prstGeom prst="rect">
            <a:avLst/>
          </a:prstGeom>
        </p:spPr>
      </p:pic>
      <p:pic>
        <p:nvPicPr>
          <p:cNvPr id="5" name="Picture 4" descr="7 carnarvon Ave.jpg"/>
          <p:cNvPicPr>
            <a:picLocks noChangeAspect="1"/>
          </p:cNvPicPr>
          <p:nvPr/>
        </p:nvPicPr>
        <p:blipFill>
          <a:blip r:embed="rId3" cstate="print"/>
          <a:stretch>
            <a:fillRect/>
          </a:stretch>
        </p:blipFill>
        <p:spPr>
          <a:xfrm>
            <a:off x="5910064" y="4432548"/>
            <a:ext cx="3233936" cy="2425452"/>
          </a:xfrm>
          <a:prstGeom prst="rect">
            <a:avLst/>
          </a:prstGeom>
        </p:spPr>
      </p:pic>
      <p:pic>
        <p:nvPicPr>
          <p:cNvPr id="7" name="Picture 6" descr="bank.jpg"/>
          <p:cNvPicPr>
            <a:picLocks noChangeAspect="1"/>
          </p:cNvPicPr>
          <p:nvPr/>
        </p:nvPicPr>
        <p:blipFill>
          <a:blip r:embed="rId4" cstate="print"/>
          <a:stretch>
            <a:fillRect/>
          </a:stretch>
        </p:blipFill>
        <p:spPr>
          <a:xfrm>
            <a:off x="0" y="4572000"/>
            <a:ext cx="2857500" cy="2286000"/>
          </a:xfrm>
          <a:prstGeom prst="rect">
            <a:avLst/>
          </a:prstGeom>
        </p:spPr>
      </p:pic>
      <p:sp>
        <p:nvSpPr>
          <p:cNvPr id="8" name="Right Arrow 7"/>
          <p:cNvSpPr/>
          <p:nvPr/>
        </p:nvSpPr>
        <p:spPr>
          <a:xfrm>
            <a:off x="3275856" y="5373216"/>
            <a:ext cx="1944216" cy="1008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Security</a:t>
            </a:r>
            <a:endParaRPr lang="en-AU" dirty="0"/>
          </a:p>
        </p:txBody>
      </p:sp>
      <p:sp>
        <p:nvSpPr>
          <p:cNvPr id="9" name="TextBox 8"/>
          <p:cNvSpPr txBox="1"/>
          <p:nvPr/>
        </p:nvSpPr>
        <p:spPr>
          <a:xfrm>
            <a:off x="7308304" y="6165304"/>
            <a:ext cx="1242648" cy="369332"/>
          </a:xfrm>
          <a:prstGeom prst="rect">
            <a:avLst/>
          </a:prstGeom>
          <a:noFill/>
        </p:spPr>
        <p:txBody>
          <a:bodyPr wrap="none" rtlCol="0">
            <a:spAutoFit/>
          </a:bodyPr>
          <a:lstStyle/>
          <a:p>
            <a:r>
              <a:rPr lang="en-AU" dirty="0" smtClean="0"/>
              <a:t>Own Home</a:t>
            </a:r>
            <a:endParaRPr lang="en-AU" dirty="0"/>
          </a:p>
        </p:txBody>
      </p:sp>
      <p:sp>
        <p:nvSpPr>
          <p:cNvPr id="10" name="Down Arrow 9"/>
          <p:cNvSpPr/>
          <p:nvPr/>
        </p:nvSpPr>
        <p:spPr>
          <a:xfrm rot="10800000">
            <a:off x="827584" y="3140968"/>
            <a:ext cx="64807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IS345-044.jpg"/>
          <p:cNvPicPr>
            <a:picLocks noChangeAspect="1"/>
          </p:cNvPicPr>
          <p:nvPr/>
        </p:nvPicPr>
        <p:blipFill>
          <a:blip r:embed="rId5" cstate="print"/>
          <a:stretch>
            <a:fillRect/>
          </a:stretch>
        </p:blipFill>
        <p:spPr>
          <a:xfrm>
            <a:off x="251520" y="1484784"/>
            <a:ext cx="2237082" cy="1494284"/>
          </a:xfrm>
          <a:prstGeom prst="rect">
            <a:avLst/>
          </a:prstGeom>
        </p:spPr>
      </p:pic>
      <p:sp>
        <p:nvSpPr>
          <p:cNvPr id="12" name="Right Arrow 11"/>
          <p:cNvSpPr/>
          <p:nvPr/>
        </p:nvSpPr>
        <p:spPr>
          <a:xfrm>
            <a:off x="2699792" y="2204864"/>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ight Arrow 12"/>
          <p:cNvSpPr/>
          <p:nvPr/>
        </p:nvSpPr>
        <p:spPr>
          <a:xfrm>
            <a:off x="5364088" y="2204864"/>
            <a:ext cx="864096"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p:cNvSpPr txBox="1"/>
          <p:nvPr/>
        </p:nvSpPr>
        <p:spPr>
          <a:xfrm>
            <a:off x="1547664" y="2708920"/>
            <a:ext cx="966803" cy="369332"/>
          </a:xfrm>
          <a:prstGeom prst="rect">
            <a:avLst/>
          </a:prstGeom>
          <a:noFill/>
        </p:spPr>
        <p:txBody>
          <a:bodyPr wrap="none" rtlCol="0">
            <a:spAutoFit/>
          </a:bodyPr>
          <a:lstStyle/>
          <a:p>
            <a:r>
              <a:rPr lang="en-AU" dirty="0" smtClean="0"/>
              <a:t>Trustees</a:t>
            </a:r>
            <a:endParaRPr lang="en-AU" dirty="0"/>
          </a:p>
        </p:txBody>
      </p:sp>
      <p:pic>
        <p:nvPicPr>
          <p:cNvPr id="15" name="Picture 14" descr="land.jpg"/>
          <p:cNvPicPr>
            <a:picLocks noChangeAspect="1"/>
          </p:cNvPicPr>
          <p:nvPr/>
        </p:nvPicPr>
        <p:blipFill>
          <a:blip r:embed="rId6" cstate="print"/>
          <a:stretch>
            <a:fillRect/>
          </a:stretch>
        </p:blipFill>
        <p:spPr>
          <a:xfrm>
            <a:off x="6372200" y="1340768"/>
            <a:ext cx="2561861" cy="1921396"/>
          </a:xfrm>
          <a:prstGeom prst="rect">
            <a:avLst/>
          </a:prstGeom>
        </p:spPr>
      </p:pic>
      <p:sp>
        <p:nvSpPr>
          <p:cNvPr id="16" name="TextBox 15"/>
          <p:cNvSpPr txBox="1"/>
          <p:nvPr/>
        </p:nvSpPr>
        <p:spPr>
          <a:xfrm>
            <a:off x="6876256" y="1340768"/>
            <a:ext cx="1656184" cy="646331"/>
          </a:xfrm>
          <a:prstGeom prst="rect">
            <a:avLst/>
          </a:prstGeom>
          <a:noFill/>
        </p:spPr>
        <p:txBody>
          <a:bodyPr wrap="square" rtlCol="0">
            <a:spAutoFit/>
          </a:bodyPr>
          <a:lstStyle/>
          <a:p>
            <a:r>
              <a:rPr lang="en-AU" dirty="0" smtClean="0">
                <a:solidFill>
                  <a:schemeClr val="bg1"/>
                </a:solidFill>
              </a:rPr>
              <a:t>Land for Sale</a:t>
            </a:r>
          </a:p>
          <a:p>
            <a:r>
              <a:rPr lang="en-AU" dirty="0" smtClean="0">
                <a:solidFill>
                  <a:schemeClr val="bg1"/>
                </a:solidFill>
              </a:rPr>
              <a:t>Growth Asset</a:t>
            </a:r>
            <a:endParaRPr lang="en-AU"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How do you fund these purchases – PCG 2016/5</a:t>
            </a:r>
            <a:endParaRPr lang="en-AU" sz="3200" dirty="0"/>
          </a:p>
        </p:txBody>
      </p:sp>
      <p:pic>
        <p:nvPicPr>
          <p:cNvPr id="4" name="Picture 3" descr="smsf 3.jpg"/>
          <p:cNvPicPr>
            <a:picLocks noChangeAspect="1"/>
          </p:cNvPicPr>
          <p:nvPr/>
        </p:nvPicPr>
        <p:blipFill>
          <a:blip r:embed="rId2" cstate="print"/>
          <a:stretch>
            <a:fillRect/>
          </a:stretch>
        </p:blipFill>
        <p:spPr>
          <a:xfrm>
            <a:off x="3635896" y="1484784"/>
            <a:ext cx="1638300" cy="1590675"/>
          </a:xfrm>
          <a:prstGeom prst="rect">
            <a:avLst/>
          </a:prstGeom>
        </p:spPr>
      </p:pic>
      <p:pic>
        <p:nvPicPr>
          <p:cNvPr id="7" name="Picture 6" descr="bank.jpg"/>
          <p:cNvPicPr>
            <a:picLocks noChangeAspect="1"/>
          </p:cNvPicPr>
          <p:nvPr/>
        </p:nvPicPr>
        <p:blipFill>
          <a:blip r:embed="rId3" cstate="print"/>
          <a:stretch>
            <a:fillRect/>
          </a:stretch>
        </p:blipFill>
        <p:spPr>
          <a:xfrm>
            <a:off x="0" y="4572000"/>
            <a:ext cx="2857500" cy="2286000"/>
          </a:xfrm>
          <a:prstGeom prst="rect">
            <a:avLst/>
          </a:prstGeom>
        </p:spPr>
      </p:pic>
      <p:pic>
        <p:nvPicPr>
          <p:cNvPr id="11" name="Picture 10" descr="IS345-044.jpg"/>
          <p:cNvPicPr>
            <a:picLocks noChangeAspect="1"/>
          </p:cNvPicPr>
          <p:nvPr/>
        </p:nvPicPr>
        <p:blipFill>
          <a:blip r:embed="rId4" cstate="print"/>
          <a:stretch>
            <a:fillRect/>
          </a:stretch>
        </p:blipFill>
        <p:spPr>
          <a:xfrm>
            <a:off x="251520" y="1484784"/>
            <a:ext cx="2237082" cy="1494284"/>
          </a:xfrm>
          <a:prstGeom prst="rect">
            <a:avLst/>
          </a:prstGeom>
        </p:spPr>
      </p:pic>
      <p:sp>
        <p:nvSpPr>
          <p:cNvPr id="13" name="Right Arrow 12"/>
          <p:cNvSpPr/>
          <p:nvPr/>
        </p:nvSpPr>
        <p:spPr>
          <a:xfrm rot="16200000">
            <a:off x="3779912" y="3429000"/>
            <a:ext cx="129614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solidFill>
                  <a:schemeClr val="bg1"/>
                </a:solidFill>
              </a:rPr>
              <a:t>contribution</a:t>
            </a:r>
            <a:endParaRPr lang="en-AU" sz="1400" dirty="0">
              <a:solidFill>
                <a:schemeClr val="bg1"/>
              </a:solidFill>
            </a:endParaRPr>
          </a:p>
        </p:txBody>
      </p:sp>
      <p:sp>
        <p:nvSpPr>
          <p:cNvPr id="14" name="TextBox 13"/>
          <p:cNvSpPr txBox="1"/>
          <p:nvPr/>
        </p:nvSpPr>
        <p:spPr>
          <a:xfrm>
            <a:off x="1547664" y="2708920"/>
            <a:ext cx="966803" cy="369332"/>
          </a:xfrm>
          <a:prstGeom prst="rect">
            <a:avLst/>
          </a:prstGeom>
          <a:noFill/>
        </p:spPr>
        <p:txBody>
          <a:bodyPr wrap="none" rtlCol="0">
            <a:spAutoFit/>
          </a:bodyPr>
          <a:lstStyle/>
          <a:p>
            <a:r>
              <a:rPr lang="en-AU" dirty="0" smtClean="0"/>
              <a:t>Trustees</a:t>
            </a:r>
            <a:endParaRPr lang="en-AU" dirty="0"/>
          </a:p>
        </p:txBody>
      </p:sp>
      <p:sp>
        <p:nvSpPr>
          <p:cNvPr id="17" name="Rectangle 16"/>
          <p:cNvSpPr/>
          <p:nvPr/>
        </p:nvSpPr>
        <p:spPr>
          <a:xfrm>
            <a:off x="3491880" y="4437112"/>
            <a:ext cx="1728192" cy="86409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Employer</a:t>
            </a:r>
            <a:endParaRPr lang="en-AU" dirty="0"/>
          </a:p>
        </p:txBody>
      </p:sp>
      <p:sp>
        <p:nvSpPr>
          <p:cNvPr id="18" name="Right Arrow 17"/>
          <p:cNvSpPr/>
          <p:nvPr/>
        </p:nvSpPr>
        <p:spPr>
          <a:xfrm>
            <a:off x="2339752" y="2060848"/>
            <a:ext cx="1368152" cy="64807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dirty="0" smtClean="0"/>
              <a:t>70% Loan</a:t>
            </a:r>
            <a:endParaRPr lang="en-AU" dirty="0"/>
          </a:p>
        </p:txBody>
      </p:sp>
      <p:pic>
        <p:nvPicPr>
          <p:cNvPr id="19" name="Picture 18" descr="land.jpg"/>
          <p:cNvPicPr>
            <a:picLocks noChangeAspect="1"/>
          </p:cNvPicPr>
          <p:nvPr/>
        </p:nvPicPr>
        <p:blipFill>
          <a:blip r:embed="rId5" cstate="print"/>
          <a:stretch>
            <a:fillRect/>
          </a:stretch>
        </p:blipFill>
        <p:spPr>
          <a:xfrm>
            <a:off x="6372200" y="1340768"/>
            <a:ext cx="2561861" cy="1921396"/>
          </a:xfrm>
          <a:prstGeom prst="rect">
            <a:avLst/>
          </a:prstGeom>
        </p:spPr>
      </p:pic>
      <p:sp>
        <p:nvSpPr>
          <p:cNvPr id="20" name="TextBox 19"/>
          <p:cNvSpPr txBox="1"/>
          <p:nvPr/>
        </p:nvSpPr>
        <p:spPr>
          <a:xfrm>
            <a:off x="6876256" y="1340768"/>
            <a:ext cx="1656184" cy="646331"/>
          </a:xfrm>
          <a:prstGeom prst="rect">
            <a:avLst/>
          </a:prstGeom>
          <a:noFill/>
        </p:spPr>
        <p:txBody>
          <a:bodyPr wrap="square" rtlCol="0">
            <a:spAutoFit/>
          </a:bodyPr>
          <a:lstStyle/>
          <a:p>
            <a:r>
              <a:rPr lang="en-AU" dirty="0" smtClean="0">
                <a:solidFill>
                  <a:schemeClr val="bg1"/>
                </a:solidFill>
              </a:rPr>
              <a:t>Land for Sale</a:t>
            </a:r>
          </a:p>
          <a:p>
            <a:r>
              <a:rPr lang="en-AU" dirty="0" smtClean="0">
                <a:solidFill>
                  <a:schemeClr val="bg1"/>
                </a:solidFill>
              </a:rPr>
              <a:t>Growth Asset</a:t>
            </a:r>
            <a:endParaRPr lang="en-AU" dirty="0">
              <a:solidFill>
                <a:schemeClr val="bg1"/>
              </a:solidFill>
            </a:endParaRPr>
          </a:p>
        </p:txBody>
      </p:sp>
      <p:sp>
        <p:nvSpPr>
          <p:cNvPr id="21" name="Right Arrow 20"/>
          <p:cNvSpPr/>
          <p:nvPr/>
        </p:nvSpPr>
        <p:spPr>
          <a:xfrm>
            <a:off x="5076056" y="2204864"/>
            <a:ext cx="1368152" cy="64807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sz="1400" dirty="0" smtClean="0"/>
              <a:t>30% Deposit</a:t>
            </a:r>
            <a:endParaRPr lang="en-AU" sz="1400" dirty="0"/>
          </a:p>
        </p:txBody>
      </p:sp>
      <p:sp>
        <p:nvSpPr>
          <p:cNvPr id="22" name="Left Arrow 21"/>
          <p:cNvSpPr/>
          <p:nvPr/>
        </p:nvSpPr>
        <p:spPr>
          <a:xfrm rot="542152">
            <a:off x="2339752" y="2924944"/>
            <a:ext cx="2016224"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Interest</a:t>
            </a:r>
            <a:endParaRPr lang="en-AU" dirty="0"/>
          </a:p>
        </p:txBody>
      </p:sp>
      <p:sp>
        <p:nvSpPr>
          <p:cNvPr id="23" name="Down Arrow 22"/>
          <p:cNvSpPr/>
          <p:nvPr/>
        </p:nvSpPr>
        <p:spPr>
          <a:xfrm>
            <a:off x="1115616" y="2780928"/>
            <a:ext cx="576064" cy="1872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Interest</a:t>
            </a:r>
            <a:endParaRPr lang="en-AU" sz="1400" dirty="0"/>
          </a:p>
        </p:txBody>
      </p:sp>
      <p:pic>
        <p:nvPicPr>
          <p:cNvPr id="24" name="Picture 23" descr="7 carnarvon Ave.jpg"/>
          <p:cNvPicPr>
            <a:picLocks noChangeAspect="1"/>
          </p:cNvPicPr>
          <p:nvPr/>
        </p:nvPicPr>
        <p:blipFill>
          <a:blip r:embed="rId6" cstate="print"/>
          <a:stretch>
            <a:fillRect/>
          </a:stretch>
        </p:blipFill>
        <p:spPr>
          <a:xfrm>
            <a:off x="5910064" y="4432548"/>
            <a:ext cx="3233936" cy="2425452"/>
          </a:xfrm>
          <a:prstGeom prst="rect">
            <a:avLst/>
          </a:prstGeom>
        </p:spPr>
      </p:pic>
      <p:sp>
        <p:nvSpPr>
          <p:cNvPr id="25" name="Right Arrow 24"/>
          <p:cNvSpPr/>
          <p:nvPr/>
        </p:nvSpPr>
        <p:spPr>
          <a:xfrm>
            <a:off x="2411760" y="5589240"/>
            <a:ext cx="360040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Security</a:t>
            </a:r>
            <a:endParaRPr lang="en-A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Some of the Lessons which I have learnt </a:t>
            </a:r>
            <a:endParaRPr lang="en-AU" sz="3200" dirty="0"/>
          </a:p>
        </p:txBody>
      </p:sp>
      <p:sp>
        <p:nvSpPr>
          <p:cNvPr id="3" name="Content Placeholder 2"/>
          <p:cNvSpPr>
            <a:spLocks noGrp="1"/>
          </p:cNvSpPr>
          <p:nvPr>
            <p:ph idx="1"/>
          </p:nvPr>
        </p:nvSpPr>
        <p:spPr/>
        <p:txBody>
          <a:bodyPr>
            <a:normAutofit/>
          </a:bodyPr>
          <a:lstStyle/>
          <a:p>
            <a:r>
              <a:rPr lang="en-AU" sz="2400" dirty="0" smtClean="0"/>
              <a:t>Start contribution to super early in age</a:t>
            </a:r>
          </a:p>
          <a:p>
            <a:r>
              <a:rPr lang="en-AU" sz="2400" dirty="0" smtClean="0"/>
              <a:t>Aim for a better return – if possible 10%</a:t>
            </a:r>
          </a:p>
          <a:p>
            <a:r>
              <a:rPr lang="en-AU" sz="2400" dirty="0" smtClean="0"/>
              <a:t>Do not pay anything to the bank</a:t>
            </a:r>
          </a:p>
          <a:p>
            <a:r>
              <a:rPr lang="en-AU" sz="2400" dirty="0" smtClean="0"/>
              <a:t>Reduce cost of managing super – SMSF</a:t>
            </a:r>
          </a:p>
          <a:p>
            <a:r>
              <a:rPr lang="en-AU" sz="2400" dirty="0" smtClean="0"/>
              <a:t>Pay off the Home Loan when 60 from SMSF when retired</a:t>
            </a:r>
          </a:p>
          <a:p>
            <a:r>
              <a:rPr lang="en-AU" sz="2400" dirty="0" smtClean="0"/>
              <a:t>Growth Asset to be purchased Only in SMSF</a:t>
            </a:r>
          </a:p>
          <a:p>
            <a:r>
              <a:rPr lang="en-AU" sz="2400" dirty="0" smtClean="0"/>
              <a:t>No Negative Gearing </a:t>
            </a:r>
          </a:p>
          <a:p>
            <a:r>
              <a:rPr lang="en-AU" sz="2400" dirty="0" smtClean="0"/>
              <a:t>All Assets only in SMSF – Only own home outside of Super</a:t>
            </a:r>
          </a:p>
          <a:p>
            <a:r>
              <a:rPr lang="en-AU" sz="2400" dirty="0" smtClean="0"/>
              <a:t>Accumulate wealth in Super</a:t>
            </a:r>
            <a:endParaRPr lang="en-AU"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How much in Super is enough</a:t>
            </a:r>
            <a:endParaRPr lang="en-AU" sz="3200" dirty="0"/>
          </a:p>
        </p:txBody>
      </p:sp>
      <p:graphicFrame>
        <p:nvGraphicFramePr>
          <p:cNvPr id="5" name="Table 4"/>
          <p:cNvGraphicFramePr>
            <a:graphicFrameLocks noGrp="1"/>
          </p:cNvGraphicFramePr>
          <p:nvPr/>
        </p:nvGraphicFramePr>
        <p:xfrm>
          <a:off x="611560" y="4725143"/>
          <a:ext cx="7032104" cy="1774563"/>
        </p:xfrm>
        <a:graphic>
          <a:graphicData uri="http://schemas.openxmlformats.org/drawingml/2006/table">
            <a:tbl>
              <a:tblPr/>
              <a:tblGrid>
                <a:gridCol w="2609457"/>
                <a:gridCol w="2120184"/>
                <a:gridCol w="2302463"/>
              </a:tblGrid>
              <a:tr h="591521">
                <a:tc>
                  <a:txBody>
                    <a:bodyPr/>
                    <a:lstStyle/>
                    <a:p>
                      <a:pPr algn="l" fontAlgn="t"/>
                      <a:r>
                        <a:rPr lang="en-AU" sz="1600" b="1" dirty="0"/>
                        <a:t>ASFA Retirement Standard</a:t>
                      </a:r>
                      <a:endParaRPr lang="en-AU" sz="1600" dirty="0"/>
                    </a:p>
                  </a:txBody>
                  <a:tcPr marL="79838" marR="79838" marT="39919" marB="39919">
                    <a:lnL w="12700" cap="flat" cmpd="sng" algn="ctr">
                      <a:solidFill>
                        <a:srgbClr val="BBBBBB"/>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FBFBFB"/>
                    </a:solidFill>
                  </a:tcPr>
                </a:tc>
                <a:tc>
                  <a:txBody>
                    <a:bodyPr/>
                    <a:lstStyle/>
                    <a:p>
                      <a:pPr algn="ctr" fontAlgn="t"/>
                      <a:r>
                        <a:rPr lang="en-AU" sz="1600" b="1"/>
                        <a:t>Comfortable lifestyle</a:t>
                      </a:r>
                      <a:endParaRPr lang="en-AU" sz="1600"/>
                    </a:p>
                  </a:txBody>
                  <a:tcPr marL="79838" marR="79838" marT="39919" marB="39919">
                    <a:lnL w="12700" cap="flat" cmpd="sng" algn="ctr">
                      <a:solidFill>
                        <a:srgbClr val="BBBBBB"/>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FBFBFB"/>
                    </a:solidFill>
                  </a:tcPr>
                </a:tc>
                <a:tc>
                  <a:txBody>
                    <a:bodyPr/>
                    <a:lstStyle/>
                    <a:p>
                      <a:pPr algn="ctr" fontAlgn="t"/>
                      <a:r>
                        <a:rPr lang="en-AU" sz="1600" b="1"/>
                        <a:t>Modest lifestyle</a:t>
                      </a:r>
                      <a:endParaRPr lang="en-AU" sz="1600"/>
                    </a:p>
                  </a:txBody>
                  <a:tcPr marL="79838" marR="79838" marT="39919" marB="39919">
                    <a:lnL w="12700" cap="flat" cmpd="sng" algn="ctr">
                      <a:solidFill>
                        <a:srgbClr val="BBBBBB"/>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FBFBFB"/>
                    </a:solidFill>
                  </a:tcPr>
                </a:tc>
              </a:tr>
              <a:tr h="591521">
                <a:tc>
                  <a:txBody>
                    <a:bodyPr/>
                    <a:lstStyle/>
                    <a:p>
                      <a:pPr algn="l" fontAlgn="t"/>
                      <a:r>
                        <a:rPr lang="en-AU" sz="1600"/>
                        <a:t>Single</a:t>
                      </a:r>
                    </a:p>
                  </a:txBody>
                  <a:tcPr marL="79838" marR="79838" marT="39919" marB="39919">
                    <a:lnL w="12700" cap="flat" cmpd="sng" algn="ctr">
                      <a:solidFill>
                        <a:srgbClr val="BBBBBB"/>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FBFBFB"/>
                    </a:solidFill>
                  </a:tcPr>
                </a:tc>
                <a:tc>
                  <a:txBody>
                    <a:bodyPr/>
                    <a:lstStyle/>
                    <a:p>
                      <a:pPr algn="r" fontAlgn="t"/>
                      <a:r>
                        <a:rPr lang="en-AU" sz="1600" dirty="0"/>
                        <a:t>$44,818 a year</a:t>
                      </a:r>
                      <a:br>
                        <a:rPr lang="en-AU" sz="1600" dirty="0"/>
                      </a:br>
                      <a:r>
                        <a:rPr lang="en-AU" sz="1600" dirty="0"/>
                        <a:t>$859 a week</a:t>
                      </a:r>
                    </a:p>
                  </a:txBody>
                  <a:tcPr marL="79838" marR="79838" marT="39919" marB="39919">
                    <a:lnL w="12700" cap="flat" cmpd="sng" algn="ctr">
                      <a:solidFill>
                        <a:srgbClr val="BBBBBB"/>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FBFBFB"/>
                    </a:solidFill>
                  </a:tcPr>
                </a:tc>
                <a:tc>
                  <a:txBody>
                    <a:bodyPr/>
                    <a:lstStyle/>
                    <a:p>
                      <a:pPr algn="r" fontAlgn="t"/>
                      <a:r>
                        <a:rPr lang="en-AU" sz="1600" dirty="0"/>
                        <a:t>$28,514 a year</a:t>
                      </a:r>
                      <a:br>
                        <a:rPr lang="en-AU" sz="1600" dirty="0"/>
                      </a:br>
                      <a:r>
                        <a:rPr lang="en-AU" sz="1600" dirty="0"/>
                        <a:t>$546 a week</a:t>
                      </a:r>
                    </a:p>
                  </a:txBody>
                  <a:tcPr marL="79838" marR="79838" marT="39919" marB="39919">
                    <a:lnL w="12700" cap="flat" cmpd="sng" algn="ctr">
                      <a:solidFill>
                        <a:srgbClr val="BBBBBB"/>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FBFBFB"/>
                    </a:solidFill>
                  </a:tcPr>
                </a:tc>
              </a:tr>
              <a:tr h="591521">
                <a:tc>
                  <a:txBody>
                    <a:bodyPr/>
                    <a:lstStyle/>
                    <a:p>
                      <a:pPr algn="l" fontAlgn="t"/>
                      <a:r>
                        <a:rPr lang="en-AU" sz="1600"/>
                        <a:t>Couple</a:t>
                      </a:r>
                    </a:p>
                  </a:txBody>
                  <a:tcPr marL="79838" marR="79838" marT="39919" marB="39919">
                    <a:lnL w="12700" cap="flat" cmpd="sng" algn="ctr">
                      <a:solidFill>
                        <a:srgbClr val="BBBBBB"/>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FBFBFB"/>
                    </a:solidFill>
                  </a:tcPr>
                </a:tc>
                <a:tc>
                  <a:txBody>
                    <a:bodyPr/>
                    <a:lstStyle/>
                    <a:p>
                      <a:pPr algn="r" fontAlgn="t"/>
                      <a:r>
                        <a:rPr lang="en-AU" sz="1600" dirty="0"/>
                        <a:t>$63,352 a year</a:t>
                      </a:r>
                      <a:br>
                        <a:rPr lang="en-AU" sz="1600" dirty="0"/>
                      </a:br>
                      <a:r>
                        <a:rPr lang="en-AU" sz="1600" dirty="0"/>
                        <a:t>$1,214 a week</a:t>
                      </a:r>
                    </a:p>
                  </a:txBody>
                  <a:tcPr marL="79838" marR="79838" marT="39919" marB="39919">
                    <a:lnL w="12700" cap="flat" cmpd="sng" algn="ctr">
                      <a:solidFill>
                        <a:srgbClr val="BBBBBB"/>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FBFBFB"/>
                    </a:solidFill>
                  </a:tcPr>
                </a:tc>
                <a:tc>
                  <a:txBody>
                    <a:bodyPr/>
                    <a:lstStyle/>
                    <a:p>
                      <a:pPr algn="r" fontAlgn="t"/>
                      <a:r>
                        <a:rPr lang="en-AU" sz="1600" dirty="0"/>
                        <a:t>$41,170 a year</a:t>
                      </a:r>
                      <a:br>
                        <a:rPr lang="en-AU" sz="1600" dirty="0"/>
                      </a:br>
                      <a:r>
                        <a:rPr lang="en-AU" sz="1600" dirty="0"/>
                        <a:t>$789 a week</a:t>
                      </a:r>
                    </a:p>
                  </a:txBody>
                  <a:tcPr marL="79838" marR="79838" marT="39919" marB="39919">
                    <a:lnL w="12700" cap="flat" cmpd="sng" algn="ctr">
                      <a:solidFill>
                        <a:srgbClr val="BBBBBB"/>
                      </a:solidFill>
                      <a:prstDash val="solid"/>
                      <a:round/>
                      <a:headEnd type="none" w="med" len="med"/>
                      <a:tailEnd type="none" w="med" len="med"/>
                    </a:lnL>
                    <a:lnR w="12700" cap="flat" cmpd="sng" algn="ctr">
                      <a:solidFill>
                        <a:srgbClr val="BBBBBB"/>
                      </a:solidFill>
                      <a:prstDash val="solid"/>
                      <a:round/>
                      <a:headEnd type="none" w="med" len="med"/>
                      <a:tailEnd type="none" w="med" len="med"/>
                    </a:lnR>
                    <a:lnT w="12700" cap="flat" cmpd="sng" algn="ctr">
                      <a:solidFill>
                        <a:srgbClr val="BBBBBB"/>
                      </a:solidFill>
                      <a:prstDash val="solid"/>
                      <a:round/>
                      <a:headEnd type="none" w="med" len="med"/>
                      <a:tailEnd type="none" w="med" len="med"/>
                    </a:lnT>
                    <a:lnB w="12700" cap="flat" cmpd="sng" algn="ctr">
                      <a:solidFill>
                        <a:srgbClr val="BBBBBB"/>
                      </a:solidFill>
                      <a:prstDash val="solid"/>
                      <a:round/>
                      <a:headEnd type="none" w="med" len="med"/>
                      <a:tailEnd type="none" w="med" len="med"/>
                    </a:lnB>
                    <a:solidFill>
                      <a:srgbClr val="FBFBFB"/>
                    </a:solidFill>
                  </a:tcPr>
                </a:tc>
              </a:tr>
            </a:tbl>
          </a:graphicData>
        </a:graphic>
      </p:graphicFrame>
      <p:sp>
        <p:nvSpPr>
          <p:cNvPr id="61441" name="Rectangle 1"/>
          <p:cNvSpPr>
            <a:spLocks noChangeArrowheads="1"/>
          </p:cNvSpPr>
          <p:nvPr/>
        </p:nvSpPr>
        <p:spPr bwMode="auto">
          <a:xfrm>
            <a:off x="467544" y="1384462"/>
            <a:ext cx="7632848" cy="2862322"/>
          </a:xfrm>
          <a:prstGeom prst="rect">
            <a:avLst/>
          </a:prstGeom>
          <a:solidFill>
            <a:srgbClr val="FBFBFB"/>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222222"/>
                </a:solidFill>
                <a:effectLst/>
                <a:cs typeface="Arial" pitchFamily="34" charset="0"/>
              </a:rPr>
              <a:t>The lifestyle you want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cs typeface="Arial" pitchFamily="34" charset="0"/>
              </a:rPr>
              <a:t>Think about how you plan to spend your money in retirement. If you own your own home, a rule of thumb is that </a:t>
            </a:r>
            <a:r>
              <a:rPr kumimoji="0" lang="en-US" b="1" i="0" u="none" strike="noStrike" cap="none" normalizeH="0" baseline="0" dirty="0" smtClean="0">
                <a:ln>
                  <a:noFill/>
                </a:ln>
                <a:solidFill>
                  <a:srgbClr val="FF0000"/>
                </a:solidFill>
                <a:effectLst/>
                <a:cs typeface="Arial" pitchFamily="34" charset="0"/>
              </a:rPr>
              <a:t>you'll need two-thirds (67%) of your pre-retirement income to maintain the same standard of living in retirement</a:t>
            </a:r>
            <a:r>
              <a:rPr kumimoji="0" lang="en-US" b="0" i="0" u="none" strike="noStrike" cap="none" normalizeH="0" baseline="0" dirty="0" smtClean="0">
                <a:ln>
                  <a:noFill/>
                </a:ln>
                <a:solidFill>
                  <a:srgbClr val="333333"/>
                </a:solidFill>
                <a:effectLst/>
                <a:cs typeface="Arial" pitchFamily="34" charset="0"/>
              </a:rPr>
              <a:t>.</a:t>
            </a:r>
            <a:endParaRPr kumimoji="0" lang="en-US"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b="0" i="0" u="none" strike="noStrike" cap="none" normalizeH="0" baseline="0" dirty="0" smtClean="0">
                <a:ln>
                  <a:noFill/>
                </a:ln>
                <a:solidFill>
                  <a:srgbClr val="333333"/>
                </a:solidFill>
                <a:effectLst/>
                <a:cs typeface="Arial" pitchFamily="34" charset="0"/>
              </a:rPr>
              <a:t>The Association of Superannuation Funds of Australia (ASFA) provides an </a:t>
            </a:r>
            <a:r>
              <a:rPr kumimoji="0" lang="en-US" b="0" i="0" u="none" strike="noStrike" cap="none" normalizeH="0" baseline="0" dirty="0" smtClean="0">
                <a:ln>
                  <a:noFill/>
                </a:ln>
                <a:solidFill>
                  <a:srgbClr val="333333"/>
                </a:solidFill>
                <a:effectLst/>
                <a:cs typeface="Arial" pitchFamily="34" charset="0"/>
                <a:hlinkClick r:id="rId2" tooltip="ASFA Retirement Standard"/>
              </a:rPr>
              <a:t>industry retirement standard</a:t>
            </a:r>
            <a:r>
              <a:rPr kumimoji="0" lang="en-US" b="0" i="0" u="none" strike="noStrike" cap="none" normalizeH="0" baseline="0" dirty="0" smtClean="0">
                <a:ln>
                  <a:noFill/>
                </a:ln>
                <a:solidFill>
                  <a:srgbClr val="333333"/>
                </a:solidFill>
                <a:effectLst/>
                <a:cs typeface="Arial" pitchFamily="34" charset="0"/>
              </a:rPr>
              <a:t>. This estimates how much money you'll need, depending on your lifestyle.</a:t>
            </a:r>
            <a:r>
              <a:rPr kumimoji="0" lang="en-US" b="0" i="0" u="none" strike="noStrike" cap="none" normalizeH="0" baseline="0" dirty="0" smtClean="0">
                <a:ln>
                  <a:noFill/>
                </a:ln>
                <a:solidFill>
                  <a:srgbClr val="333333"/>
                </a:solidFill>
                <a:effectLst/>
                <a:cs typeface="Arial" pitchFamily="34" charset="0"/>
                <a:hlinkClick r:id="rId3"/>
              </a:rPr>
              <a:t/>
            </a:r>
            <a:br>
              <a:rPr kumimoji="0" lang="en-US" b="0" i="0" u="none" strike="noStrike" cap="none" normalizeH="0" baseline="0" dirty="0" smtClean="0">
                <a:ln>
                  <a:noFill/>
                </a:ln>
                <a:solidFill>
                  <a:srgbClr val="333333"/>
                </a:solidFill>
                <a:effectLst/>
                <a:cs typeface="Arial" pitchFamily="34" charset="0"/>
                <a:hlinkClick r:id="rId3"/>
              </a:rPr>
            </a:br>
            <a:endParaRPr kumimoji="0" lang="en-US" b="0" i="0" u="none" strike="noStrike" cap="none" normalizeH="0" baseline="0" dirty="0" smtClean="0">
              <a:ln>
                <a:noFill/>
              </a:ln>
              <a:solidFill>
                <a:srgbClr val="333333"/>
              </a:solidFill>
              <a:effectLst/>
              <a:cs typeface="Arial" pitchFamily="34" charset="0"/>
            </a:endParaRPr>
          </a:p>
          <a:p>
            <a:pPr lvl="0" eaLnBrk="0" fontAlgn="base" hangingPunct="0">
              <a:spcBef>
                <a:spcPct val="0"/>
              </a:spcBef>
              <a:spcAft>
                <a:spcPct val="0"/>
              </a:spcAft>
            </a:pPr>
            <a:r>
              <a:rPr lang="en-US" dirty="0" smtClean="0">
                <a:solidFill>
                  <a:srgbClr val="333333"/>
                </a:solidFill>
                <a:cs typeface="Arial" pitchFamily="34" charset="0"/>
              </a:rPr>
              <a:t>https</a:t>
            </a:r>
            <a:r>
              <a:rPr lang="en-US" dirty="0" smtClean="0">
                <a:solidFill>
                  <a:srgbClr val="333333"/>
                </a:solidFill>
                <a:cs typeface="Arial" pitchFamily="34" charset="0"/>
              </a:rPr>
              <a:t>://moneysmart.gov.au/grow-your-super/how-much-super-you-need</a:t>
            </a:r>
            <a:endParaRPr kumimoji="0" lang="en-US"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333333"/>
                </a:solidFill>
                <a:effectLst/>
                <a:cs typeface="Arial" pitchFamily="34" charset="0"/>
              </a:rPr>
              <a:t>Source: </a:t>
            </a:r>
            <a:r>
              <a:rPr kumimoji="0" lang="en-US" b="0" i="0" u="none" strike="noStrike" cap="none" normalizeH="0" baseline="0" dirty="0" smtClean="0">
                <a:ln>
                  <a:noFill/>
                </a:ln>
                <a:solidFill>
                  <a:srgbClr val="333333"/>
                </a:solidFill>
                <a:effectLst/>
                <a:cs typeface="Arial" pitchFamily="34" charset="0"/>
                <a:hlinkClick r:id="rId3" tooltip="ASFA Retirement Standard, June quarter 2021"/>
              </a:rPr>
              <a:t>ASFA, June quarter 2021</a:t>
            </a:r>
            <a:endParaRPr kumimoji="0" lang="en-US"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AU" sz="2400" dirty="0" smtClean="0"/>
              <a:t>In my opinion 200% or $3,000 per week or $150,000</a:t>
            </a:r>
          </a:p>
          <a:p>
            <a:pPr marL="0" indent="0">
              <a:buNone/>
            </a:pPr>
            <a:r>
              <a:rPr lang="en-AU" sz="2400" dirty="0" smtClean="0"/>
              <a:t>Capital for 5% return or times 20</a:t>
            </a:r>
          </a:p>
          <a:p>
            <a:pPr marL="0" indent="0">
              <a:buNone/>
            </a:pPr>
            <a:endParaRPr lang="en-AU" sz="2400" dirty="0" smtClean="0"/>
          </a:p>
          <a:p>
            <a:pPr marL="0" indent="0">
              <a:buNone/>
            </a:pPr>
            <a:r>
              <a:rPr lang="en-AU" sz="2400" dirty="0" smtClean="0"/>
              <a:t>$150,000 (Fruit) x 20 = $3,000,000 (Tree)</a:t>
            </a:r>
          </a:p>
          <a:p>
            <a:pPr marL="0" indent="0">
              <a:buNone/>
            </a:pPr>
            <a:endParaRPr lang="en-AU" sz="2400" dirty="0" smtClean="0"/>
          </a:p>
          <a:p>
            <a:pPr marL="0" indent="0">
              <a:buNone/>
            </a:pPr>
            <a:r>
              <a:rPr lang="en-AU" sz="2400" dirty="0" smtClean="0"/>
              <a:t>Or say up to $1.7M each which is Transfer Balance Cap – the maximum which you are allowed to earn without paying any tax in Super</a:t>
            </a:r>
          </a:p>
          <a:p>
            <a:pPr marL="0" indent="0">
              <a:buNone/>
            </a:pPr>
            <a:endParaRPr lang="en-AU" sz="2400" dirty="0" smtClean="0"/>
          </a:p>
          <a:p>
            <a:pPr marL="0" indent="0">
              <a:buNone/>
            </a:pPr>
            <a:r>
              <a:rPr lang="en-AU" sz="2400" dirty="0" smtClean="0"/>
              <a:t>Total Super required is $3,400,000 plus $3,000,000 to pay off the home loan</a:t>
            </a:r>
          </a:p>
          <a:p>
            <a:pPr marL="0" indent="0">
              <a:buNone/>
            </a:pPr>
            <a:endParaRPr lang="en-AU" sz="2400" dirty="0" smtClean="0"/>
          </a:p>
          <a:p>
            <a:pPr marL="0" indent="0">
              <a:buNone/>
            </a:pPr>
            <a:endParaRPr lang="en-AU" sz="2400" dirty="0" smtClean="0"/>
          </a:p>
          <a:p>
            <a:pPr marL="0" indent="0">
              <a:buNone/>
            </a:pPr>
            <a:r>
              <a:rPr lang="en-AU" sz="2400" dirty="0" smtClean="0"/>
              <a:t> </a:t>
            </a:r>
            <a:endParaRPr lang="en-AU" sz="2400" dirty="0"/>
          </a:p>
        </p:txBody>
      </p:sp>
      <p:sp>
        <p:nvSpPr>
          <p:cNvPr id="4" name="Title 1"/>
          <p:cNvSpPr>
            <a:spLocks noGrp="1"/>
          </p:cNvSpPr>
          <p:nvPr>
            <p:ph type="title"/>
          </p:nvPr>
        </p:nvSpPr>
        <p:spPr/>
        <p:txBody>
          <a:bodyPr>
            <a:normAutofit/>
          </a:bodyPr>
          <a:lstStyle/>
          <a:p>
            <a:pPr algn="l"/>
            <a:r>
              <a:rPr lang="en-AU" sz="3200" dirty="0" smtClean="0"/>
              <a:t>How much in Super is enough</a:t>
            </a:r>
            <a:endParaRPr lang="en-AU" sz="3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What happens to super when you die (Tree)</a:t>
            </a:r>
            <a:endParaRPr lang="en-AU" sz="3200" dirty="0"/>
          </a:p>
        </p:txBody>
      </p:sp>
      <p:sp>
        <p:nvSpPr>
          <p:cNvPr id="3" name="Content Placeholder 2"/>
          <p:cNvSpPr>
            <a:spLocks noGrp="1"/>
          </p:cNvSpPr>
          <p:nvPr>
            <p:ph idx="1"/>
          </p:nvPr>
        </p:nvSpPr>
        <p:spPr/>
        <p:txBody>
          <a:bodyPr/>
          <a:lstStyle/>
          <a:p>
            <a:r>
              <a:rPr lang="en-AU" sz="2400" dirty="0" smtClean="0"/>
              <a:t>Goes to spouse – reversionary pension</a:t>
            </a:r>
          </a:p>
          <a:p>
            <a:r>
              <a:rPr lang="en-AU" sz="2400" dirty="0" smtClean="0"/>
              <a:t>When 2</a:t>
            </a:r>
            <a:r>
              <a:rPr lang="en-AU" sz="2400" baseline="30000" dirty="0" smtClean="0"/>
              <a:t>nd</a:t>
            </a:r>
            <a:r>
              <a:rPr lang="en-AU" sz="2400" dirty="0" smtClean="0"/>
              <a:t> spouse dies goes to dependents if any or to adult children</a:t>
            </a:r>
          </a:p>
          <a:p>
            <a:r>
              <a:rPr lang="en-AU" sz="2400" dirty="0" smtClean="0"/>
              <a:t>You must withdraw from super before 2</a:t>
            </a:r>
            <a:r>
              <a:rPr lang="en-AU" sz="2400" baseline="30000" dirty="0" smtClean="0"/>
              <a:t>nd</a:t>
            </a:r>
            <a:r>
              <a:rPr lang="en-AU" sz="2400" dirty="0" smtClean="0"/>
              <a:t> spouse is ready to die – or adult kids will pay 15% + 2% Medicare Levy on Concessional Contribution and income of the fund</a:t>
            </a:r>
          </a:p>
          <a:p>
            <a:r>
              <a:rPr lang="en-AU" sz="2400" dirty="0" smtClean="0"/>
              <a:t>Give it to the kids so that they can build their own super</a:t>
            </a:r>
          </a:p>
          <a:p>
            <a:endParaRPr lang="en-A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Is superannuation controlled by a </a:t>
            </a:r>
            <a:r>
              <a:rPr lang="en-AU" sz="3200" dirty="0" smtClean="0"/>
              <a:t>will - No</a:t>
            </a:r>
            <a:endParaRPr lang="en-AU" sz="3200" dirty="0"/>
          </a:p>
        </p:txBody>
      </p:sp>
      <p:sp>
        <p:nvSpPr>
          <p:cNvPr id="3" name="Content Placeholder 2"/>
          <p:cNvSpPr>
            <a:spLocks noGrp="1"/>
          </p:cNvSpPr>
          <p:nvPr>
            <p:ph idx="1"/>
          </p:nvPr>
        </p:nvSpPr>
        <p:spPr/>
        <p:txBody>
          <a:bodyPr>
            <a:normAutofit lnSpcReduction="10000"/>
          </a:bodyPr>
          <a:lstStyle/>
          <a:p>
            <a:r>
              <a:rPr lang="en-AU" sz="2400" dirty="0" smtClean="0"/>
              <a:t>Section </a:t>
            </a:r>
            <a:r>
              <a:rPr lang="en-AU" sz="2400" dirty="0" smtClean="0"/>
              <a:t>302-195 of Income Tax Act tells us who can be paid a death benefit</a:t>
            </a:r>
          </a:p>
          <a:p>
            <a:r>
              <a:rPr lang="en-AU" sz="2400" dirty="0" smtClean="0"/>
              <a:t>Parents and siblings can get paid via an estate</a:t>
            </a:r>
          </a:p>
          <a:p>
            <a:r>
              <a:rPr lang="en-AU" sz="2400" dirty="0" smtClean="0"/>
              <a:t>Only </a:t>
            </a:r>
            <a:r>
              <a:rPr lang="en-AU" sz="2400" dirty="0" smtClean="0"/>
              <a:t>tax dependents (spouse or kids under 18 etc )can </a:t>
            </a:r>
            <a:r>
              <a:rPr lang="en-AU" sz="2400" dirty="0" smtClean="0"/>
              <a:t>get tax free death benefits </a:t>
            </a:r>
          </a:p>
          <a:p>
            <a:r>
              <a:rPr lang="en-AU" sz="2400" dirty="0" smtClean="0"/>
              <a:t>Adult children will pay tax when they receive super death </a:t>
            </a:r>
            <a:r>
              <a:rPr lang="en-AU" sz="2400" dirty="0" smtClean="0"/>
              <a:t>benefits</a:t>
            </a:r>
          </a:p>
          <a:p>
            <a:r>
              <a:rPr lang="en-AU" sz="2400" dirty="0" smtClean="0"/>
              <a:t>Binding death benefit nomination is given by member to the Trustee of the fund &gt; Legal Personal Representative &gt; Trustee of estate can get money from super to be distributed via a will</a:t>
            </a:r>
          </a:p>
          <a:p>
            <a:r>
              <a:rPr lang="en-AU" sz="2400" dirty="0" smtClean="0"/>
              <a:t>Testamentary Trust </a:t>
            </a:r>
            <a:r>
              <a:rPr lang="en-AU" sz="2400" dirty="0" smtClean="0"/>
              <a:t>can be set up &gt; date of death of the member</a:t>
            </a:r>
            <a:endParaRPr lang="en-AU" sz="2400" dirty="0" smtClean="0"/>
          </a:p>
          <a:p>
            <a:endParaRPr lang="en-A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When one of two spouses die</a:t>
            </a:r>
            <a:endParaRPr lang="en-AU" sz="3200" dirty="0"/>
          </a:p>
        </p:txBody>
      </p:sp>
      <p:sp>
        <p:nvSpPr>
          <p:cNvPr id="3" name="Content Placeholder 2"/>
          <p:cNvSpPr>
            <a:spLocks noGrp="1"/>
          </p:cNvSpPr>
          <p:nvPr>
            <p:ph idx="1"/>
          </p:nvPr>
        </p:nvSpPr>
        <p:spPr/>
        <p:txBody>
          <a:bodyPr>
            <a:normAutofit/>
          </a:bodyPr>
          <a:lstStyle/>
          <a:p>
            <a:pPr marL="0" indent="0">
              <a:buNone/>
            </a:pPr>
            <a:r>
              <a:rPr lang="en-AU" sz="2400" dirty="0" smtClean="0"/>
              <a:t> </a:t>
            </a:r>
            <a:r>
              <a:rPr lang="en-AU" sz="2400" dirty="0" smtClean="0"/>
              <a:t>In </a:t>
            </a:r>
            <a:r>
              <a:rPr lang="en-AU" sz="2400" dirty="0" smtClean="0"/>
              <a:t>retirement - most likely some super will come out of the super system</a:t>
            </a:r>
          </a:p>
          <a:p>
            <a:pPr marL="0" indent="0">
              <a:buNone/>
            </a:pPr>
            <a:endParaRPr lang="en-AU" sz="2400" dirty="0" smtClean="0"/>
          </a:p>
          <a:p>
            <a:pPr marL="0" indent="0">
              <a:buNone/>
            </a:pPr>
            <a:r>
              <a:rPr lang="en-AU" sz="2400" dirty="0" smtClean="0"/>
              <a:t>When </a:t>
            </a:r>
            <a:r>
              <a:rPr lang="en-AU" sz="2400" dirty="0" smtClean="0"/>
              <a:t>the 2</a:t>
            </a:r>
            <a:r>
              <a:rPr lang="en-AU" sz="2400" baseline="30000" dirty="0" smtClean="0"/>
              <a:t>nd</a:t>
            </a:r>
            <a:r>
              <a:rPr lang="en-AU" sz="2400" dirty="0" smtClean="0"/>
              <a:t> spouse dies = all super comes out</a:t>
            </a:r>
          </a:p>
          <a:p>
            <a:pPr marL="0" indent="0">
              <a:buNone/>
            </a:pPr>
            <a:endParaRPr lang="en-AU" sz="2400" dirty="0" smtClean="0"/>
          </a:p>
          <a:p>
            <a:pPr marL="0" indent="0">
              <a:buNone/>
            </a:pPr>
            <a:r>
              <a:rPr lang="en-AU" sz="2400" dirty="0" smtClean="0"/>
              <a:t>How </a:t>
            </a:r>
            <a:r>
              <a:rPr lang="en-AU" sz="2400" dirty="0" smtClean="0"/>
              <a:t>this super is taxed is the key to the whole game going forward</a:t>
            </a:r>
            <a:endParaRPr lang="en-A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AU" altLang="en-US" sz="3200" smtClean="0"/>
              <a:t>Disclaimer of Legal &amp; Financial Advice</a:t>
            </a:r>
            <a:br>
              <a:rPr lang="en-AU" altLang="en-US" sz="3200" smtClean="0"/>
            </a:br>
            <a:r>
              <a:rPr lang="en-AU" altLang="en-US" sz="3200" smtClean="0"/>
              <a:t>– Educational Purpose Only</a:t>
            </a:r>
          </a:p>
        </p:txBody>
      </p:sp>
      <p:sp>
        <p:nvSpPr>
          <p:cNvPr id="5123" name="Rectangle 3"/>
          <p:cNvSpPr>
            <a:spLocks noGrp="1" noChangeArrowheads="1"/>
          </p:cNvSpPr>
          <p:nvPr>
            <p:ph type="body" idx="1"/>
          </p:nvPr>
        </p:nvSpPr>
        <p:spPr>
          <a:xfrm>
            <a:off x="838200" y="1700808"/>
            <a:ext cx="8054975" cy="4385667"/>
          </a:xfrm>
        </p:spPr>
        <p:txBody>
          <a:bodyPr/>
          <a:lstStyle/>
          <a:p>
            <a:pPr eaLnBrk="1" hangingPunct="1">
              <a:lnSpc>
                <a:spcPct val="80000"/>
              </a:lnSpc>
              <a:buFont typeface="Wingdings" pitchFamily="2" charset="2"/>
              <a:buNone/>
              <a:defRPr/>
            </a:pPr>
            <a:r>
              <a:rPr lang="en-AU" sz="1200" b="1" dirty="0" smtClean="0">
                <a:latin typeface="+mj-lt"/>
              </a:rPr>
              <a:t>Statement</a:t>
            </a:r>
          </a:p>
          <a:p>
            <a:pPr marL="0" indent="0" eaLnBrk="1" hangingPunct="1">
              <a:lnSpc>
                <a:spcPct val="80000"/>
              </a:lnSpc>
              <a:buFont typeface="Wingdings" pitchFamily="2" charset="2"/>
              <a:buNone/>
              <a:defRPr/>
            </a:pPr>
            <a:r>
              <a:rPr lang="en-AU" sz="1200" dirty="0" smtClean="0">
                <a:latin typeface="+mj-lt"/>
              </a:rPr>
              <a:t>This paper represents the opinion of the author (s) and not necessarily those of Deed Dot Com Dot Au Pty Ltd. The contents are for general information only. They are not intended as professional advice - for that you should consult a Accountant or other suitably qualified professional. Deed Dot Com dot Au Pty Ltd expressly disclaims all liability for any loss or damage arising from reliance upon any information in this presentation. </a:t>
            </a:r>
          </a:p>
          <a:p>
            <a:pPr marL="0" indent="0" eaLnBrk="1" hangingPunct="1">
              <a:lnSpc>
                <a:spcPct val="80000"/>
              </a:lnSpc>
              <a:buFont typeface="Wingdings" pitchFamily="2" charset="2"/>
              <a:buNone/>
              <a:defRPr/>
            </a:pPr>
            <a:endParaRPr lang="en-AU" sz="1200" b="1" dirty="0" smtClean="0">
              <a:latin typeface="+mj-lt"/>
            </a:endParaRPr>
          </a:p>
          <a:p>
            <a:pPr marL="0" indent="0" eaLnBrk="1" hangingPunct="1">
              <a:lnSpc>
                <a:spcPct val="80000"/>
              </a:lnSpc>
              <a:buFont typeface="Wingdings" pitchFamily="2" charset="2"/>
              <a:buNone/>
              <a:defRPr/>
            </a:pPr>
            <a:r>
              <a:rPr lang="en-AU" sz="1200" b="1" dirty="0" smtClean="0">
                <a:latin typeface="+mj-lt"/>
              </a:rPr>
              <a:t>Disclaimer </a:t>
            </a:r>
            <a:endParaRPr lang="en-AU" sz="1200" dirty="0" smtClean="0">
              <a:latin typeface="+mj-lt"/>
            </a:endParaRPr>
          </a:p>
          <a:p>
            <a:pPr marL="0" indent="0" eaLnBrk="1" hangingPunct="1">
              <a:lnSpc>
                <a:spcPct val="80000"/>
              </a:lnSpc>
              <a:buFont typeface="Wingdings" pitchFamily="2" charset="2"/>
              <a:buNone/>
              <a:defRPr/>
            </a:pPr>
            <a:r>
              <a:rPr lang="en-AU" sz="1200" dirty="0" smtClean="0">
                <a:latin typeface="+mj-lt"/>
              </a:rPr>
              <a:t>The information contained in this presentation is based on the understanding of the author has of the relevant </a:t>
            </a:r>
            <a:r>
              <a:rPr lang="en-AU" sz="1200" dirty="0" smtClean="0">
                <a:solidFill>
                  <a:srgbClr val="FF0000"/>
                </a:solidFill>
                <a:latin typeface="+mj-lt"/>
              </a:rPr>
              <a:t>Australian laws as </a:t>
            </a:r>
            <a:r>
              <a:rPr lang="en-AU" sz="1200" b="1" dirty="0" smtClean="0">
                <a:solidFill>
                  <a:srgbClr val="FF0000"/>
                </a:solidFill>
                <a:latin typeface="+mj-lt"/>
              </a:rPr>
              <a:t>at </a:t>
            </a:r>
            <a:r>
              <a:rPr lang="en-AU" sz="1200" b="1" dirty="0" smtClean="0">
                <a:solidFill>
                  <a:srgbClr val="FF0000"/>
                </a:solidFill>
                <a:latin typeface="+mj-lt"/>
              </a:rPr>
              <a:t>27</a:t>
            </a:r>
            <a:r>
              <a:rPr lang="en-AU" sz="1200" b="1" baseline="30000" dirty="0" smtClean="0">
                <a:solidFill>
                  <a:srgbClr val="FF0000"/>
                </a:solidFill>
                <a:latin typeface="+mj-lt"/>
              </a:rPr>
              <a:t>th</a:t>
            </a:r>
            <a:r>
              <a:rPr lang="en-AU" sz="1200" b="1" dirty="0" smtClean="0">
                <a:solidFill>
                  <a:srgbClr val="FF0000"/>
                </a:solidFill>
                <a:latin typeface="+mj-lt"/>
              </a:rPr>
              <a:t> December 2021</a:t>
            </a:r>
            <a:r>
              <a:rPr lang="en-AU" sz="1200" b="1" dirty="0" smtClean="0">
                <a:solidFill>
                  <a:srgbClr val="FF0000"/>
                </a:solidFill>
                <a:latin typeface="+mj-lt"/>
              </a:rPr>
              <a:t>. </a:t>
            </a:r>
            <a:r>
              <a:rPr lang="en-AU" sz="1200" dirty="0" smtClean="0">
                <a:latin typeface="+mj-lt"/>
              </a:rPr>
              <a:t>As these laws are subject to change you should refer to ATO’s website or talk to a professional adviser for the most up-to-date information. The information is for adviser use only and is not a substitute for investors seeking advice. While all care has been taken in the preparation of this document (using sources believed to be reliable and accurate), no person, including Deed Dot Com Dot Au Pty Ltd, accepts responsibility for any loss suffered by any person arising from reliance on this information. This update is not financial product advice and does not take into account any individual’s objectives, financial situation or needs. Any examples are for illustrative purposes only and actual risks and benefits will vary depending on each investor’s individual circumstances. You should form your own opinion and take your own legal, taxation and financial advice on the application of the information to your business and </a:t>
            </a:r>
            <a:r>
              <a:rPr lang="en-AU" sz="1200" dirty="0" smtClean="0">
                <a:latin typeface="+mj-lt"/>
              </a:rPr>
              <a:t>your </a:t>
            </a:r>
            <a:r>
              <a:rPr lang="en-AU" sz="1200" dirty="0" smtClean="0">
                <a:latin typeface="+mj-lt"/>
              </a:rPr>
              <a:t>clients</a:t>
            </a:r>
            <a:r>
              <a:rPr lang="en-AU" sz="1200" dirty="0" smtClean="0">
                <a:latin typeface="+mj-lt"/>
              </a:rPr>
              <a:t>.</a:t>
            </a:r>
          </a:p>
          <a:p>
            <a:pPr marL="0" indent="0" eaLnBrk="1" hangingPunct="1">
              <a:lnSpc>
                <a:spcPct val="80000"/>
              </a:lnSpc>
              <a:buFont typeface="Wingdings" pitchFamily="2" charset="2"/>
              <a:buNone/>
              <a:defRPr/>
            </a:pPr>
            <a:endParaRPr lang="en-AU" sz="1200" dirty="0" smtClean="0">
              <a:latin typeface="+mj-lt"/>
            </a:endParaRPr>
          </a:p>
          <a:p>
            <a:pPr marL="0" indent="0">
              <a:lnSpc>
                <a:spcPct val="80000"/>
              </a:lnSpc>
              <a:buNone/>
              <a:defRPr/>
            </a:pPr>
            <a:r>
              <a:rPr lang="en-AU" sz="2400" dirty="0" smtClean="0">
                <a:solidFill>
                  <a:srgbClr val="FF0000"/>
                </a:solidFill>
                <a:latin typeface="+mj-lt"/>
              </a:rPr>
              <a:t>Manoj Abichandani is NOT a financial planner or a Tax Agent and this presentation should not be construed as Tax or Financial advice </a:t>
            </a:r>
          </a:p>
          <a:p>
            <a:pPr marL="0" indent="0" eaLnBrk="1" hangingPunct="1">
              <a:lnSpc>
                <a:spcPct val="80000"/>
              </a:lnSpc>
              <a:buFont typeface="Wingdings" pitchFamily="2" charset="2"/>
              <a:buNone/>
              <a:defRPr/>
            </a:pPr>
            <a:endParaRPr lang="en-AU" sz="1200" dirty="0" smtClean="0">
              <a:latin typeface="+mj-lt"/>
            </a:endParaRPr>
          </a:p>
        </p:txBody>
      </p:sp>
      <p:pic>
        <p:nvPicPr>
          <p:cNvPr id="7172" name="Picture 7" descr="Logo online smsf audit.JPG"/>
          <p:cNvPicPr>
            <a:picLocks noChangeAspect="1"/>
          </p:cNvPicPr>
          <p:nvPr/>
        </p:nvPicPr>
        <p:blipFill>
          <a:blip r:embed="rId2" cstate="print"/>
          <a:srcRect/>
          <a:stretch>
            <a:fillRect/>
          </a:stretch>
        </p:blipFill>
        <p:spPr bwMode="auto">
          <a:xfrm>
            <a:off x="0" y="6134100"/>
            <a:ext cx="3067050" cy="723900"/>
          </a:xfrm>
          <a:prstGeom prst="rect">
            <a:avLst/>
          </a:prstGeom>
          <a:noFill/>
          <a:ln w="9525">
            <a:noFill/>
            <a:miter lim="800000"/>
            <a:headEnd/>
            <a:tailEnd/>
          </a:ln>
        </p:spPr>
      </p:pic>
      <p:pic>
        <p:nvPicPr>
          <p:cNvPr id="7173" name="Picture 4" descr="logo -trustdeed.png"/>
          <p:cNvPicPr>
            <a:picLocks noChangeAspect="1"/>
          </p:cNvPicPr>
          <p:nvPr/>
        </p:nvPicPr>
        <p:blipFill>
          <a:blip r:embed="rId3" cstate="print"/>
          <a:srcRect/>
          <a:stretch>
            <a:fillRect/>
          </a:stretch>
        </p:blipFill>
        <p:spPr bwMode="auto">
          <a:xfrm>
            <a:off x="4932363" y="6296025"/>
            <a:ext cx="3714750"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How much super can we have</a:t>
            </a:r>
            <a:endParaRPr lang="en-AU" sz="3200" dirty="0"/>
          </a:p>
        </p:txBody>
      </p:sp>
      <p:sp>
        <p:nvSpPr>
          <p:cNvPr id="3" name="Content Placeholder 2"/>
          <p:cNvSpPr>
            <a:spLocks noGrp="1"/>
          </p:cNvSpPr>
          <p:nvPr>
            <p:ph idx="1"/>
          </p:nvPr>
        </p:nvSpPr>
        <p:spPr/>
        <p:txBody>
          <a:bodyPr>
            <a:normAutofit/>
          </a:bodyPr>
          <a:lstStyle/>
          <a:p>
            <a:pPr>
              <a:buNone/>
            </a:pPr>
            <a:r>
              <a:rPr lang="en-AU" sz="2400" b="1" dirty="0" smtClean="0"/>
              <a:t>There is no limit on how much super we can have</a:t>
            </a:r>
          </a:p>
          <a:p>
            <a:r>
              <a:rPr lang="en-AU" sz="2400" dirty="0" smtClean="0"/>
              <a:t>Non- Concessional Contributions are allowed up to your super reaches $1.7M</a:t>
            </a:r>
            <a:endParaRPr lang="en-AU" sz="2400" dirty="0" smtClean="0"/>
          </a:p>
          <a:p>
            <a:r>
              <a:rPr lang="en-AU" sz="2400" dirty="0" smtClean="0"/>
              <a:t>$1.7M </a:t>
            </a:r>
            <a:r>
              <a:rPr lang="en-AU" sz="2400" dirty="0" smtClean="0"/>
              <a:t>+ downsizer Contributions</a:t>
            </a:r>
          </a:p>
          <a:p>
            <a:r>
              <a:rPr lang="en-AU" sz="2400" dirty="0" smtClean="0"/>
              <a:t>Small Business Capital Gains tax Contributions</a:t>
            </a:r>
          </a:p>
          <a:p>
            <a:r>
              <a:rPr lang="en-AU" sz="2400" dirty="0" smtClean="0"/>
              <a:t>Growth in super  due to income </a:t>
            </a:r>
            <a:endParaRPr lang="en-AU"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How much can we have in tax free income</a:t>
            </a:r>
            <a:endParaRPr lang="en-AU" sz="3200" dirty="0"/>
          </a:p>
        </p:txBody>
      </p:sp>
      <p:sp>
        <p:nvSpPr>
          <p:cNvPr id="3" name="Content Placeholder 2"/>
          <p:cNvSpPr>
            <a:spLocks noGrp="1"/>
          </p:cNvSpPr>
          <p:nvPr>
            <p:ph idx="1"/>
          </p:nvPr>
        </p:nvSpPr>
        <p:spPr>
          <a:xfrm>
            <a:off x="323528" y="1196752"/>
            <a:ext cx="8229600" cy="1900808"/>
          </a:xfrm>
        </p:spPr>
        <p:txBody>
          <a:bodyPr/>
          <a:lstStyle/>
          <a:p>
            <a:pPr marL="0" indent="0">
              <a:buNone/>
            </a:pPr>
            <a:r>
              <a:rPr lang="en-AU" sz="2400" dirty="0" smtClean="0"/>
              <a:t>$1.7M is only a test point to start a pension – all growth after that is also tax </a:t>
            </a:r>
            <a:r>
              <a:rPr lang="en-AU" sz="2400" dirty="0" smtClean="0"/>
              <a:t>free</a:t>
            </a:r>
          </a:p>
          <a:p>
            <a:pPr marL="0" indent="0">
              <a:buNone/>
            </a:pPr>
            <a:r>
              <a:rPr lang="en-AU" sz="2400" dirty="0" smtClean="0"/>
              <a:t>If your income is more than your drawdown – Balance will increase</a:t>
            </a:r>
            <a:endParaRPr lang="en-AU" sz="2400" dirty="0" smtClean="0"/>
          </a:p>
          <a:p>
            <a:endParaRPr lang="en-AU" dirty="0"/>
          </a:p>
        </p:txBody>
      </p:sp>
      <p:graphicFrame>
        <p:nvGraphicFramePr>
          <p:cNvPr id="4" name="Table 3"/>
          <p:cNvGraphicFramePr>
            <a:graphicFrameLocks noGrp="1"/>
          </p:cNvGraphicFramePr>
          <p:nvPr/>
        </p:nvGraphicFramePr>
        <p:xfrm>
          <a:off x="827584" y="3212975"/>
          <a:ext cx="7344816" cy="3412535"/>
        </p:xfrm>
        <a:graphic>
          <a:graphicData uri="http://schemas.openxmlformats.org/drawingml/2006/table">
            <a:tbl>
              <a:tblPr/>
              <a:tblGrid>
                <a:gridCol w="2448272"/>
                <a:gridCol w="2448272"/>
                <a:gridCol w="2448272"/>
              </a:tblGrid>
              <a:tr h="936105">
                <a:tc>
                  <a:txBody>
                    <a:bodyPr/>
                    <a:lstStyle/>
                    <a:p>
                      <a:pPr algn="l" fontAlgn="ctr"/>
                      <a:r>
                        <a:rPr lang="en-AU" sz="1300" b="0" dirty="0">
                          <a:solidFill>
                            <a:srgbClr val="666666"/>
                          </a:solidFill>
                          <a:latin typeface="Swiss721BT-Bold"/>
                        </a:rPr>
                        <a:t>Age</a:t>
                      </a:r>
                    </a:p>
                  </a:txBody>
                  <a:tcPr marL="69645" marR="69645" marT="69645" marB="696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c>
                  <a:txBody>
                    <a:bodyPr/>
                    <a:lstStyle/>
                    <a:p>
                      <a:pPr algn="ctr" fontAlgn="ctr"/>
                      <a:r>
                        <a:rPr lang="en-AU" sz="1300" b="0" dirty="0">
                          <a:solidFill>
                            <a:srgbClr val="666666"/>
                          </a:solidFill>
                          <a:latin typeface="Swiss721BT-Bold"/>
                        </a:rPr>
                        <a:t>2013–14 to 2018–19 income years (inclusive)</a:t>
                      </a:r>
                    </a:p>
                  </a:txBody>
                  <a:tcPr marL="69645" marR="69645" marT="69645" marB="696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c>
                  <a:txBody>
                    <a:bodyPr/>
                    <a:lstStyle/>
                    <a:p>
                      <a:pPr algn="ctr" fontAlgn="ctr"/>
                      <a:r>
                        <a:rPr lang="en-AU" sz="1300" b="0">
                          <a:solidFill>
                            <a:srgbClr val="666666"/>
                          </a:solidFill>
                          <a:latin typeface="Swiss721BT-Bold"/>
                        </a:rPr>
                        <a:t>2019–20 to 2021–22 income years (inclusive)</a:t>
                      </a:r>
                    </a:p>
                  </a:txBody>
                  <a:tcPr marL="69645" marR="69645" marT="69645" marB="6964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DE1E2"/>
                    </a:solidFill>
                  </a:tcPr>
                </a:tc>
              </a:tr>
              <a:tr h="286340">
                <a:tc>
                  <a:txBody>
                    <a:bodyPr/>
                    <a:lstStyle/>
                    <a:p>
                      <a:pPr fontAlgn="t"/>
                      <a:r>
                        <a:rPr lang="en-AU" sz="1300" b="0">
                          <a:solidFill>
                            <a:srgbClr val="666666"/>
                          </a:solidFill>
                          <a:latin typeface="Swiss721BT-Light"/>
                        </a:rPr>
                        <a:t>Under 65</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300" b="0" dirty="0">
                          <a:solidFill>
                            <a:srgbClr val="666666"/>
                          </a:solidFill>
                          <a:latin typeface="Swiss721BT-Light"/>
                        </a:rPr>
                        <a:t>4.0%</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300" b="0">
                          <a:solidFill>
                            <a:srgbClr val="666666"/>
                          </a:solidFill>
                          <a:latin typeface="Swiss721BT-Light"/>
                        </a:rPr>
                        <a:t>2%</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86340">
                <a:tc>
                  <a:txBody>
                    <a:bodyPr/>
                    <a:lstStyle/>
                    <a:p>
                      <a:pPr fontAlgn="t"/>
                      <a:r>
                        <a:rPr lang="en-AU" sz="1300" b="0">
                          <a:solidFill>
                            <a:srgbClr val="666666"/>
                          </a:solidFill>
                          <a:latin typeface="Swiss721BT-Light"/>
                        </a:rPr>
                        <a:t>65–74</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300" b="0" dirty="0">
                          <a:solidFill>
                            <a:srgbClr val="666666"/>
                          </a:solidFill>
                          <a:latin typeface="Swiss721BT-Light"/>
                        </a:rPr>
                        <a:t>5.0%</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300" b="0">
                          <a:solidFill>
                            <a:srgbClr val="666666"/>
                          </a:solidFill>
                          <a:latin typeface="Swiss721BT-Light"/>
                        </a:rPr>
                        <a:t>2.5%</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86340">
                <a:tc>
                  <a:txBody>
                    <a:bodyPr/>
                    <a:lstStyle/>
                    <a:p>
                      <a:pPr fontAlgn="t"/>
                      <a:r>
                        <a:rPr lang="en-AU" sz="1300" b="0">
                          <a:solidFill>
                            <a:srgbClr val="666666"/>
                          </a:solidFill>
                          <a:latin typeface="Swiss721BT-Light"/>
                        </a:rPr>
                        <a:t>75–79</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300" b="0" dirty="0">
                          <a:solidFill>
                            <a:srgbClr val="666666"/>
                          </a:solidFill>
                          <a:latin typeface="Swiss721BT-Light"/>
                        </a:rPr>
                        <a:t>6.0%</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300" b="0">
                          <a:solidFill>
                            <a:srgbClr val="666666"/>
                          </a:solidFill>
                          <a:latin typeface="Swiss721BT-Light"/>
                        </a:rPr>
                        <a:t>3%</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86340">
                <a:tc>
                  <a:txBody>
                    <a:bodyPr/>
                    <a:lstStyle/>
                    <a:p>
                      <a:pPr fontAlgn="t"/>
                      <a:r>
                        <a:rPr lang="en-AU" sz="1300" b="0">
                          <a:solidFill>
                            <a:srgbClr val="666666"/>
                          </a:solidFill>
                          <a:latin typeface="Swiss721BT-Light"/>
                        </a:rPr>
                        <a:t>80–84</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300" b="0" dirty="0">
                          <a:solidFill>
                            <a:srgbClr val="666666"/>
                          </a:solidFill>
                          <a:latin typeface="Swiss721BT-Light"/>
                        </a:rPr>
                        <a:t>7.0%</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300" b="0">
                          <a:solidFill>
                            <a:srgbClr val="666666"/>
                          </a:solidFill>
                          <a:latin typeface="Swiss721BT-Light"/>
                        </a:rPr>
                        <a:t>3.5%</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86340">
                <a:tc>
                  <a:txBody>
                    <a:bodyPr/>
                    <a:lstStyle/>
                    <a:p>
                      <a:pPr fontAlgn="t"/>
                      <a:r>
                        <a:rPr lang="en-AU" sz="1300" b="0">
                          <a:solidFill>
                            <a:srgbClr val="666666"/>
                          </a:solidFill>
                          <a:latin typeface="Swiss721BT-Light"/>
                        </a:rPr>
                        <a:t>85–89</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300" b="0" dirty="0">
                          <a:solidFill>
                            <a:srgbClr val="666666"/>
                          </a:solidFill>
                          <a:latin typeface="Swiss721BT-Light"/>
                        </a:rPr>
                        <a:t>9.0%</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300" b="0">
                          <a:solidFill>
                            <a:srgbClr val="666666"/>
                          </a:solidFill>
                          <a:latin typeface="Swiss721BT-Light"/>
                        </a:rPr>
                        <a:t>4.5%</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86340">
                <a:tc>
                  <a:txBody>
                    <a:bodyPr/>
                    <a:lstStyle/>
                    <a:p>
                      <a:pPr fontAlgn="t"/>
                      <a:r>
                        <a:rPr lang="en-AU" sz="1300" b="0">
                          <a:solidFill>
                            <a:srgbClr val="666666"/>
                          </a:solidFill>
                          <a:latin typeface="Swiss721BT-Light"/>
                        </a:rPr>
                        <a:t>90–94</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300" b="0" dirty="0">
                          <a:solidFill>
                            <a:srgbClr val="666666"/>
                          </a:solidFill>
                          <a:latin typeface="Swiss721BT-Light"/>
                        </a:rPr>
                        <a:t>11.0%</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300" b="0">
                          <a:solidFill>
                            <a:srgbClr val="666666"/>
                          </a:solidFill>
                          <a:latin typeface="Swiss721BT-Light"/>
                        </a:rPr>
                        <a:t>5.5%</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51970">
                <a:tc>
                  <a:txBody>
                    <a:bodyPr/>
                    <a:lstStyle/>
                    <a:p>
                      <a:pPr fontAlgn="t"/>
                      <a:r>
                        <a:rPr lang="en-AU" sz="1300" b="0">
                          <a:solidFill>
                            <a:srgbClr val="666666"/>
                          </a:solidFill>
                          <a:latin typeface="Swiss721BT-Light"/>
                        </a:rPr>
                        <a:t>95 or more</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300" b="0" dirty="0">
                          <a:solidFill>
                            <a:srgbClr val="666666"/>
                          </a:solidFill>
                          <a:latin typeface="Swiss721BT-Light"/>
                        </a:rPr>
                        <a:t>14.0%</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fontAlgn="t"/>
                      <a:r>
                        <a:rPr lang="en-AU" sz="1300" b="0" dirty="0">
                          <a:solidFill>
                            <a:srgbClr val="666666"/>
                          </a:solidFill>
                          <a:latin typeface="Swiss721BT-Light"/>
                        </a:rPr>
                        <a:t>7%</a:t>
                      </a:r>
                    </a:p>
                  </a:txBody>
                  <a:tcPr marL="69645" marR="69645" marT="69645" marB="6964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t>What do we do</a:t>
            </a:r>
            <a:endParaRPr lang="en-AU" sz="3200" dirty="0"/>
          </a:p>
        </p:txBody>
      </p:sp>
      <p:sp>
        <p:nvSpPr>
          <p:cNvPr id="3" name="Content Placeholder 2"/>
          <p:cNvSpPr>
            <a:spLocks noGrp="1"/>
          </p:cNvSpPr>
          <p:nvPr>
            <p:ph idx="1"/>
          </p:nvPr>
        </p:nvSpPr>
        <p:spPr/>
        <p:txBody>
          <a:bodyPr>
            <a:normAutofit/>
          </a:bodyPr>
          <a:lstStyle/>
          <a:p>
            <a:r>
              <a:rPr lang="en-AU" sz="2400" dirty="0" smtClean="0"/>
              <a:t>Sell SMSF Trust Deeds</a:t>
            </a:r>
          </a:p>
          <a:p>
            <a:r>
              <a:rPr lang="en-AU" sz="2400" dirty="0" smtClean="0"/>
              <a:t>SMSF Borrowing Documents</a:t>
            </a:r>
          </a:p>
          <a:p>
            <a:r>
              <a:rPr lang="en-AU" sz="2400" dirty="0" smtClean="0"/>
              <a:t>SMSF School.com.au = Coming Soon</a:t>
            </a:r>
          </a:p>
          <a:p>
            <a:r>
              <a:rPr lang="en-AU" sz="2400" dirty="0" smtClean="0"/>
              <a:t>Justsign.com.au – Online Digital Signature Tool</a:t>
            </a:r>
            <a:endParaRPr lang="en-AU"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71868" y="1201731"/>
            <a:ext cx="4843442" cy="798509"/>
          </a:xfrm>
        </p:spPr>
        <p:txBody>
          <a:bodyPr>
            <a:normAutofit/>
          </a:bodyPr>
          <a:lstStyle/>
          <a:p>
            <a:pPr algn="l"/>
            <a:r>
              <a:rPr lang="en-US" sz="4000" dirty="0" smtClean="0"/>
              <a:t>For further Enquires</a:t>
            </a:r>
            <a:endParaRPr lang="en-US" sz="4000" dirty="0"/>
          </a:p>
        </p:txBody>
      </p:sp>
      <p:sp>
        <p:nvSpPr>
          <p:cNvPr id="3" name="Subtitle 2"/>
          <p:cNvSpPr>
            <a:spLocks noGrp="1"/>
          </p:cNvSpPr>
          <p:nvPr>
            <p:ph type="subTitle" idx="1"/>
          </p:nvPr>
        </p:nvSpPr>
        <p:spPr>
          <a:xfrm>
            <a:off x="3571868" y="2071678"/>
            <a:ext cx="4786346" cy="1714512"/>
          </a:xfrm>
        </p:spPr>
        <p:txBody>
          <a:bodyPr>
            <a:normAutofit/>
          </a:bodyPr>
          <a:lstStyle/>
          <a:p>
            <a:pPr algn="l"/>
            <a:r>
              <a:rPr lang="en-US" sz="1800" dirty="0" smtClean="0">
                <a:solidFill>
                  <a:schemeClr val="tx1"/>
                </a:solidFill>
              </a:rPr>
              <a:t>please visit our websites: </a:t>
            </a:r>
          </a:p>
          <a:p>
            <a:pPr algn="l"/>
            <a:r>
              <a:rPr lang="en-US" sz="1800" dirty="0" smtClean="0">
                <a:solidFill>
                  <a:schemeClr val="tx1"/>
                </a:solidFill>
                <a:hlinkClick r:id="rId3"/>
              </a:rPr>
              <a:t>www.trustdeed.com.au</a:t>
            </a:r>
            <a:r>
              <a:rPr lang="en-US" sz="1800" dirty="0" smtClean="0">
                <a:solidFill>
                  <a:schemeClr val="tx1"/>
                </a:solidFill>
              </a:rPr>
              <a:t> </a:t>
            </a:r>
          </a:p>
          <a:p>
            <a:pPr algn="l"/>
            <a:r>
              <a:rPr lang="en-US" sz="1800" dirty="0" smtClean="0">
                <a:solidFill>
                  <a:schemeClr val="tx1"/>
                </a:solidFill>
                <a:hlinkClick r:id="rId4"/>
              </a:rPr>
              <a:t>www.onlinesmsfaudit.com.au</a:t>
            </a:r>
            <a:r>
              <a:rPr lang="en-US" sz="1800" dirty="0" smtClean="0">
                <a:solidFill>
                  <a:schemeClr val="tx1"/>
                </a:solidFill>
              </a:rPr>
              <a:t> </a:t>
            </a:r>
          </a:p>
          <a:p>
            <a:pPr algn="l"/>
            <a:r>
              <a:rPr lang="en-US" sz="1800" u="sng" dirty="0" smtClean="0">
                <a:solidFill>
                  <a:srgbClr val="00B0F0"/>
                </a:solidFill>
                <a:hlinkClick r:id="rId5"/>
              </a:rPr>
              <a:t>www.justsign.com.au</a:t>
            </a:r>
            <a:r>
              <a:rPr lang="en-US" sz="1800" dirty="0" smtClean="0">
                <a:solidFill>
                  <a:schemeClr val="tx1"/>
                </a:solidFill>
              </a:rPr>
              <a:t> </a:t>
            </a:r>
          </a:p>
          <a:p>
            <a:pPr algn="l"/>
            <a:r>
              <a:rPr lang="en-US" sz="1800" dirty="0" smtClean="0">
                <a:solidFill>
                  <a:schemeClr val="tx1"/>
                </a:solidFill>
              </a:rPr>
              <a:t>and chat with our agent.</a:t>
            </a:r>
            <a:endParaRPr lang="en-US" sz="1800" dirty="0">
              <a:solidFill>
                <a:schemeClr val="tx1"/>
              </a:solidFill>
            </a:endParaRPr>
          </a:p>
        </p:txBody>
      </p:sp>
      <p:sp>
        <p:nvSpPr>
          <p:cNvPr id="4" name="TextBox 3"/>
          <p:cNvSpPr txBox="1"/>
          <p:nvPr/>
        </p:nvSpPr>
        <p:spPr>
          <a:xfrm>
            <a:off x="3571868" y="3929066"/>
            <a:ext cx="5072098" cy="1508105"/>
          </a:xfrm>
          <a:prstGeom prst="rect">
            <a:avLst/>
          </a:prstGeom>
          <a:noFill/>
        </p:spPr>
        <p:txBody>
          <a:bodyPr wrap="square" rtlCol="0">
            <a:spAutoFit/>
          </a:bodyPr>
          <a:lstStyle/>
          <a:p>
            <a:r>
              <a:rPr lang="en-US" dirty="0" smtClean="0"/>
              <a:t>Alternatively,  you - contact us </a:t>
            </a:r>
            <a:r>
              <a:rPr lang="en-US" sz="2000" b="1" dirty="0" smtClean="0"/>
              <a:t>0296844199</a:t>
            </a:r>
            <a:r>
              <a:rPr lang="en-US" dirty="0" smtClean="0"/>
              <a:t>  or  </a:t>
            </a:r>
          </a:p>
          <a:p>
            <a:r>
              <a:rPr lang="en-US" dirty="0" smtClean="0"/>
              <a:t>Email us at </a:t>
            </a:r>
          </a:p>
          <a:p>
            <a:r>
              <a:rPr lang="en-US" dirty="0" smtClean="0">
                <a:hlinkClick r:id="rId6"/>
              </a:rPr>
              <a:t>sales@trustdeed.com.au</a:t>
            </a:r>
            <a:r>
              <a:rPr lang="en-US" dirty="0" smtClean="0"/>
              <a:t> </a:t>
            </a:r>
          </a:p>
          <a:p>
            <a:r>
              <a:rPr lang="en-US" dirty="0" smtClean="0">
                <a:hlinkClick r:id="rId7"/>
              </a:rPr>
              <a:t>sales@onlinesmsfaudit.com.au</a:t>
            </a:r>
            <a:endParaRPr lang="en-US" dirty="0" smtClean="0"/>
          </a:p>
          <a:p>
            <a:r>
              <a:rPr lang="en-US" u="sng" dirty="0" smtClean="0">
                <a:hlinkClick r:id="rId8"/>
              </a:rPr>
              <a:t>sales@justsign.com.au</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Agenda</a:t>
            </a:r>
            <a:br>
              <a:rPr lang="en-AU" dirty="0" smtClean="0"/>
            </a:br>
            <a:r>
              <a:rPr lang="en-AU" sz="3600" dirty="0" smtClean="0"/>
              <a:t>How much in retirement is enough</a:t>
            </a:r>
            <a:endParaRPr lang="en-AU" sz="3600" dirty="0"/>
          </a:p>
        </p:txBody>
      </p:sp>
      <p:sp>
        <p:nvSpPr>
          <p:cNvPr id="3" name="Content Placeholder 2"/>
          <p:cNvSpPr>
            <a:spLocks noGrp="1"/>
          </p:cNvSpPr>
          <p:nvPr>
            <p:ph idx="1"/>
          </p:nvPr>
        </p:nvSpPr>
        <p:spPr>
          <a:xfrm>
            <a:off x="467544" y="1988841"/>
            <a:ext cx="8229600" cy="3168352"/>
          </a:xfrm>
        </p:spPr>
        <p:txBody>
          <a:bodyPr/>
          <a:lstStyle/>
          <a:p>
            <a:pPr marL="457200" indent="-457200">
              <a:buFont typeface="+mj-lt"/>
              <a:buAutoNum type="arabicPeriod"/>
            </a:pPr>
            <a:r>
              <a:rPr lang="en-AU" sz="2400" dirty="0" smtClean="0"/>
              <a:t>Save VS Spend Income – Which one?</a:t>
            </a:r>
          </a:p>
          <a:p>
            <a:pPr marL="457200" indent="-457200">
              <a:buFont typeface="+mj-lt"/>
              <a:buAutoNum type="arabicPeriod"/>
            </a:pPr>
            <a:r>
              <a:rPr lang="en-AU" sz="2400" dirty="0" smtClean="0"/>
              <a:t>Paying off the Home Loan – Good or Bad</a:t>
            </a:r>
          </a:p>
          <a:p>
            <a:pPr marL="457200" indent="-457200">
              <a:buFont typeface="+mj-lt"/>
              <a:buAutoNum type="arabicPeriod"/>
            </a:pPr>
            <a:r>
              <a:rPr lang="en-AU" sz="2400" dirty="0" smtClean="0"/>
              <a:t>Some assets grow and some give income - Land</a:t>
            </a:r>
          </a:p>
          <a:p>
            <a:pPr marL="457200" indent="-457200">
              <a:buFont typeface="+mj-lt"/>
              <a:buAutoNum type="arabicPeriod"/>
            </a:pPr>
            <a:r>
              <a:rPr lang="en-AU" sz="2400" dirty="0" smtClean="0"/>
              <a:t>When to stop passive income – when you have enough</a:t>
            </a:r>
          </a:p>
          <a:p>
            <a:pPr marL="457200" indent="-457200">
              <a:buFont typeface="+mj-lt"/>
              <a:buAutoNum type="arabicPeriod"/>
            </a:pPr>
            <a:r>
              <a:rPr lang="en-AU" sz="2400" dirty="0" smtClean="0"/>
              <a:t>Give to kids with a warm hand </a:t>
            </a:r>
            <a:endParaRPr lang="en-AU" sz="2400" dirty="0" smtClean="0"/>
          </a:p>
          <a:p>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algn="ctr">
              <a:buNone/>
            </a:pPr>
            <a:endParaRPr lang="en-AU" sz="4000" dirty="0" smtClean="0"/>
          </a:p>
          <a:p>
            <a:pPr algn="ctr">
              <a:buNone/>
            </a:pPr>
            <a:endParaRPr lang="en-AU" sz="4000" dirty="0" smtClean="0"/>
          </a:p>
          <a:p>
            <a:pPr algn="ctr">
              <a:buNone/>
            </a:pPr>
            <a:r>
              <a:rPr lang="en-AU" sz="4000" dirty="0" smtClean="0"/>
              <a:t>Save </a:t>
            </a:r>
            <a:r>
              <a:rPr lang="en-AU" sz="4000" dirty="0" smtClean="0"/>
              <a:t>VS Spend Income – Which one?</a:t>
            </a:r>
          </a:p>
          <a:p>
            <a:pPr>
              <a:buNone/>
            </a:pPr>
            <a:endParaRPr lang="en-A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Today / Tomorrow</a:t>
            </a:r>
            <a:endParaRPr lang="en-AU" dirty="0"/>
          </a:p>
        </p:txBody>
      </p:sp>
      <p:sp>
        <p:nvSpPr>
          <p:cNvPr id="4" name="Rounded Rectangle 3"/>
          <p:cNvSpPr/>
          <p:nvPr/>
        </p:nvSpPr>
        <p:spPr>
          <a:xfrm>
            <a:off x="827584" y="2780928"/>
            <a:ext cx="54006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smtClean="0"/>
              <a:t>Accumulating</a:t>
            </a:r>
            <a:endParaRPr lang="en-AU" sz="3200" dirty="0"/>
          </a:p>
        </p:txBody>
      </p:sp>
      <p:sp>
        <p:nvSpPr>
          <p:cNvPr id="5" name="Content Placeholder 4"/>
          <p:cNvSpPr>
            <a:spLocks noGrp="1"/>
          </p:cNvSpPr>
          <p:nvPr>
            <p:ph idx="1"/>
          </p:nvPr>
        </p:nvSpPr>
        <p:spPr>
          <a:xfrm>
            <a:off x="6228184" y="2780928"/>
            <a:ext cx="2386608" cy="5760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p>
            <a:pPr algn="ctr">
              <a:buNone/>
            </a:pPr>
            <a:r>
              <a:rPr lang="en-AU" dirty="0" smtClean="0"/>
              <a:t>Retirement</a:t>
            </a:r>
            <a:endParaRPr lang="en-AU" dirty="0"/>
          </a:p>
        </p:txBody>
      </p:sp>
      <p:cxnSp>
        <p:nvCxnSpPr>
          <p:cNvPr id="7" name="Straight Connector 6"/>
          <p:cNvCxnSpPr/>
          <p:nvPr/>
        </p:nvCxnSpPr>
        <p:spPr>
          <a:xfrm>
            <a:off x="539552" y="692696"/>
            <a:ext cx="0" cy="36724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39552" y="4221088"/>
            <a:ext cx="8352928" cy="803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67944" y="4365104"/>
            <a:ext cx="574132" cy="369332"/>
          </a:xfrm>
          <a:prstGeom prst="rect">
            <a:avLst/>
          </a:prstGeom>
          <a:noFill/>
        </p:spPr>
        <p:txBody>
          <a:bodyPr wrap="none" rtlCol="0">
            <a:spAutoFit/>
          </a:bodyPr>
          <a:lstStyle/>
          <a:p>
            <a:r>
              <a:rPr lang="en-AU" dirty="0" smtClean="0"/>
              <a:t>AGE</a:t>
            </a:r>
            <a:endParaRPr lang="en-AU" dirty="0"/>
          </a:p>
        </p:txBody>
      </p:sp>
      <p:cxnSp>
        <p:nvCxnSpPr>
          <p:cNvPr id="14" name="Straight Connector 13"/>
          <p:cNvCxnSpPr/>
          <p:nvPr/>
        </p:nvCxnSpPr>
        <p:spPr>
          <a:xfrm>
            <a:off x="8604448" y="1916832"/>
            <a:ext cx="0" cy="2304256"/>
          </a:xfrm>
          <a:prstGeom prst="line">
            <a:avLst/>
          </a:prstGeom>
          <a:ln w="762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228184" y="2204864"/>
            <a:ext cx="72008" cy="3384376"/>
          </a:xfrm>
          <a:prstGeom prst="line">
            <a:avLst/>
          </a:prstGeom>
          <a:ln w="76200">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516216" y="4941168"/>
            <a:ext cx="2363147" cy="369332"/>
          </a:xfrm>
          <a:prstGeom prst="rect">
            <a:avLst/>
          </a:prstGeom>
          <a:noFill/>
        </p:spPr>
        <p:txBody>
          <a:bodyPr wrap="none" rtlCol="0">
            <a:spAutoFit/>
          </a:bodyPr>
          <a:lstStyle/>
          <a:p>
            <a:r>
              <a:rPr lang="en-AU" dirty="0" smtClean="0"/>
              <a:t>Working not for money</a:t>
            </a:r>
            <a:endParaRPr lang="en-AU" dirty="0"/>
          </a:p>
        </p:txBody>
      </p:sp>
      <p:sp>
        <p:nvSpPr>
          <p:cNvPr id="17" name="TextBox 16"/>
          <p:cNvSpPr txBox="1"/>
          <p:nvPr/>
        </p:nvSpPr>
        <p:spPr>
          <a:xfrm>
            <a:off x="2627784" y="4869160"/>
            <a:ext cx="1989647" cy="369332"/>
          </a:xfrm>
          <a:prstGeom prst="rect">
            <a:avLst/>
          </a:prstGeom>
          <a:noFill/>
        </p:spPr>
        <p:txBody>
          <a:bodyPr wrap="none" rtlCol="0">
            <a:spAutoFit/>
          </a:bodyPr>
          <a:lstStyle/>
          <a:p>
            <a:r>
              <a:rPr lang="en-AU" dirty="0" smtClean="0"/>
              <a:t>Working for money</a:t>
            </a:r>
            <a:endParaRPr lang="en-AU" dirty="0"/>
          </a:p>
        </p:txBody>
      </p:sp>
      <p:sp>
        <p:nvSpPr>
          <p:cNvPr id="19" name="TextBox 18"/>
          <p:cNvSpPr txBox="1"/>
          <p:nvPr/>
        </p:nvSpPr>
        <p:spPr>
          <a:xfrm>
            <a:off x="2987824" y="3645024"/>
            <a:ext cx="730521" cy="369332"/>
          </a:xfrm>
          <a:prstGeom prst="rect">
            <a:avLst/>
          </a:prstGeom>
          <a:noFill/>
        </p:spPr>
        <p:txBody>
          <a:bodyPr wrap="none" rtlCol="0">
            <a:spAutoFit/>
          </a:bodyPr>
          <a:lstStyle/>
          <a:p>
            <a:r>
              <a:rPr lang="en-AU" dirty="0" smtClean="0"/>
              <a:t>Today</a:t>
            </a:r>
            <a:endParaRPr lang="en-AU" dirty="0"/>
          </a:p>
        </p:txBody>
      </p:sp>
      <p:sp>
        <p:nvSpPr>
          <p:cNvPr id="20" name="TextBox 19"/>
          <p:cNvSpPr txBox="1"/>
          <p:nvPr/>
        </p:nvSpPr>
        <p:spPr>
          <a:xfrm>
            <a:off x="6732240" y="3573016"/>
            <a:ext cx="1146981" cy="369332"/>
          </a:xfrm>
          <a:prstGeom prst="rect">
            <a:avLst/>
          </a:prstGeom>
          <a:noFill/>
        </p:spPr>
        <p:txBody>
          <a:bodyPr wrap="none" rtlCol="0">
            <a:spAutoFit/>
          </a:bodyPr>
          <a:lstStyle/>
          <a:p>
            <a:r>
              <a:rPr lang="en-AU" dirty="0" smtClean="0"/>
              <a:t>Tomorrow</a:t>
            </a:r>
            <a:endParaRPr lang="en-A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6228184" y="1988840"/>
            <a:ext cx="72008" cy="3384376"/>
          </a:xfrm>
          <a:prstGeom prst="line">
            <a:avLst/>
          </a:prstGeom>
          <a:ln w="76200">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827584" y="2780928"/>
            <a:ext cx="396044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200" dirty="0" smtClean="0"/>
              <a:t>Accumulating</a:t>
            </a:r>
            <a:endParaRPr lang="en-AU" sz="3200" dirty="0"/>
          </a:p>
        </p:txBody>
      </p:sp>
      <p:sp>
        <p:nvSpPr>
          <p:cNvPr id="5" name="Content Placeholder 4"/>
          <p:cNvSpPr>
            <a:spLocks noGrp="1"/>
          </p:cNvSpPr>
          <p:nvPr>
            <p:ph idx="1"/>
          </p:nvPr>
        </p:nvSpPr>
        <p:spPr>
          <a:xfrm>
            <a:off x="4860032" y="2780928"/>
            <a:ext cx="3754760" cy="57606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oAutofit/>
          </a:bodyPr>
          <a:lstStyle/>
          <a:p>
            <a:pPr algn="ctr">
              <a:buNone/>
            </a:pPr>
            <a:r>
              <a:rPr lang="en-AU" dirty="0" smtClean="0"/>
              <a:t>Retirement</a:t>
            </a:r>
            <a:endParaRPr lang="en-AU" dirty="0"/>
          </a:p>
        </p:txBody>
      </p:sp>
      <p:cxnSp>
        <p:nvCxnSpPr>
          <p:cNvPr id="7" name="Straight Connector 6"/>
          <p:cNvCxnSpPr/>
          <p:nvPr/>
        </p:nvCxnSpPr>
        <p:spPr>
          <a:xfrm>
            <a:off x="539552" y="692696"/>
            <a:ext cx="0" cy="36724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39552" y="4221088"/>
            <a:ext cx="8352928" cy="8039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67944" y="4365104"/>
            <a:ext cx="574132" cy="369332"/>
          </a:xfrm>
          <a:prstGeom prst="rect">
            <a:avLst/>
          </a:prstGeom>
          <a:noFill/>
        </p:spPr>
        <p:txBody>
          <a:bodyPr wrap="none" rtlCol="0">
            <a:spAutoFit/>
          </a:bodyPr>
          <a:lstStyle/>
          <a:p>
            <a:r>
              <a:rPr lang="en-AU" dirty="0" smtClean="0"/>
              <a:t>AGE</a:t>
            </a:r>
            <a:endParaRPr lang="en-AU" dirty="0"/>
          </a:p>
        </p:txBody>
      </p:sp>
      <p:cxnSp>
        <p:nvCxnSpPr>
          <p:cNvPr id="14" name="Straight Connector 13"/>
          <p:cNvCxnSpPr/>
          <p:nvPr/>
        </p:nvCxnSpPr>
        <p:spPr>
          <a:xfrm>
            <a:off x="8604448" y="1916832"/>
            <a:ext cx="0" cy="2304256"/>
          </a:xfrm>
          <a:prstGeom prst="line">
            <a:avLst/>
          </a:prstGeom>
          <a:ln w="7620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788024" y="2060848"/>
            <a:ext cx="72008" cy="3384376"/>
          </a:xfrm>
          <a:prstGeom prst="line">
            <a:avLst/>
          </a:prstGeom>
          <a:ln w="76200">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96136" y="4869160"/>
            <a:ext cx="2478564" cy="369332"/>
          </a:xfrm>
          <a:prstGeom prst="rect">
            <a:avLst/>
          </a:prstGeom>
          <a:noFill/>
        </p:spPr>
        <p:txBody>
          <a:bodyPr wrap="none" rtlCol="0">
            <a:spAutoFit/>
          </a:bodyPr>
          <a:lstStyle/>
          <a:p>
            <a:r>
              <a:rPr lang="en-AU" dirty="0" smtClean="0"/>
              <a:t>Working : not for money</a:t>
            </a:r>
            <a:endParaRPr lang="en-AU" dirty="0"/>
          </a:p>
        </p:txBody>
      </p:sp>
      <p:sp>
        <p:nvSpPr>
          <p:cNvPr id="17" name="TextBox 16"/>
          <p:cNvSpPr txBox="1"/>
          <p:nvPr/>
        </p:nvSpPr>
        <p:spPr>
          <a:xfrm>
            <a:off x="2267744" y="4869160"/>
            <a:ext cx="2105063" cy="369332"/>
          </a:xfrm>
          <a:prstGeom prst="rect">
            <a:avLst/>
          </a:prstGeom>
          <a:noFill/>
        </p:spPr>
        <p:txBody>
          <a:bodyPr wrap="none" rtlCol="0">
            <a:spAutoFit/>
          </a:bodyPr>
          <a:lstStyle/>
          <a:p>
            <a:r>
              <a:rPr lang="en-AU" dirty="0" smtClean="0"/>
              <a:t>Working : for money</a:t>
            </a:r>
            <a:endParaRPr lang="en-AU" dirty="0"/>
          </a:p>
        </p:txBody>
      </p:sp>
      <p:sp>
        <p:nvSpPr>
          <p:cNvPr id="13" name="TextBox 12"/>
          <p:cNvSpPr txBox="1"/>
          <p:nvPr/>
        </p:nvSpPr>
        <p:spPr>
          <a:xfrm>
            <a:off x="2987824" y="3645024"/>
            <a:ext cx="730521" cy="369332"/>
          </a:xfrm>
          <a:prstGeom prst="rect">
            <a:avLst/>
          </a:prstGeom>
          <a:noFill/>
        </p:spPr>
        <p:txBody>
          <a:bodyPr wrap="none" rtlCol="0">
            <a:spAutoFit/>
          </a:bodyPr>
          <a:lstStyle/>
          <a:p>
            <a:r>
              <a:rPr lang="en-AU" dirty="0" smtClean="0"/>
              <a:t>Today</a:t>
            </a:r>
            <a:endParaRPr lang="en-AU" dirty="0"/>
          </a:p>
        </p:txBody>
      </p:sp>
      <p:sp>
        <p:nvSpPr>
          <p:cNvPr id="18" name="TextBox 17"/>
          <p:cNvSpPr txBox="1"/>
          <p:nvPr/>
        </p:nvSpPr>
        <p:spPr>
          <a:xfrm>
            <a:off x="6732240" y="3573016"/>
            <a:ext cx="1146981" cy="369332"/>
          </a:xfrm>
          <a:prstGeom prst="rect">
            <a:avLst/>
          </a:prstGeom>
          <a:noFill/>
        </p:spPr>
        <p:txBody>
          <a:bodyPr wrap="none" rtlCol="0">
            <a:spAutoFit/>
          </a:bodyPr>
          <a:lstStyle/>
          <a:p>
            <a:r>
              <a:rPr lang="en-AU" dirty="0" smtClean="0"/>
              <a:t>Tomorrow</a:t>
            </a:r>
            <a:endParaRPr lang="en-AU" dirty="0"/>
          </a:p>
        </p:txBody>
      </p:sp>
      <p:sp>
        <p:nvSpPr>
          <p:cNvPr id="19" name="Left Arrow 18"/>
          <p:cNvSpPr/>
          <p:nvPr/>
        </p:nvSpPr>
        <p:spPr>
          <a:xfrm>
            <a:off x="5436096" y="2348880"/>
            <a:ext cx="504056" cy="36004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21"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0" i="0" u="none" strike="noStrike" kern="1200" cap="none" spc="0" normalizeH="0" baseline="0" noProof="0" smtClean="0">
                <a:ln>
                  <a:noFill/>
                </a:ln>
                <a:solidFill>
                  <a:schemeClr val="tx1"/>
                </a:solidFill>
                <a:effectLst/>
                <a:uLnTx/>
                <a:uFillTx/>
                <a:latin typeface="+mj-lt"/>
                <a:ea typeface="+mj-ea"/>
                <a:cs typeface="+mj-cs"/>
              </a:rPr>
              <a:t>Today / Tomorrow</a:t>
            </a:r>
            <a:endParaRPr kumimoji="0" lang="en-A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5659</TotalTime>
  <Words>3079</Words>
  <Application>Microsoft Office PowerPoint</Application>
  <PresentationFormat>On-screen Show (4:3)</PresentationFormat>
  <Paragraphs>728</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Slide 1</vt:lpstr>
      <vt:lpstr>House Keeping - Audio</vt:lpstr>
      <vt:lpstr>House Keeping – Hand Out </vt:lpstr>
      <vt:lpstr>House Keeping – Questions on this Presentation</vt:lpstr>
      <vt:lpstr>Disclaimer of Legal &amp; Financial Advice – Educational Purpose Only</vt:lpstr>
      <vt:lpstr>Agenda How much in retirement is enough</vt:lpstr>
      <vt:lpstr>Slide 7</vt:lpstr>
      <vt:lpstr>Today / Tomorrow</vt:lpstr>
      <vt:lpstr>Slide 9</vt:lpstr>
      <vt:lpstr>These people will delay your retirement </vt:lpstr>
      <vt:lpstr>These people will delay your retirement </vt:lpstr>
      <vt:lpstr>Slide 12</vt:lpstr>
      <vt:lpstr>Tax man = pay less tax </vt:lpstr>
      <vt:lpstr>Some Facts</vt:lpstr>
      <vt:lpstr>But $45,000 Income is not enough</vt:lpstr>
      <vt:lpstr>Do you own the home if you own only 20%</vt:lpstr>
      <vt:lpstr>Land Bella Vista</vt:lpstr>
      <vt:lpstr>House Prices: Bella Vista</vt:lpstr>
      <vt:lpstr>Is it better to Land Bank?</vt:lpstr>
      <vt:lpstr>Negative Gearing</vt:lpstr>
      <vt:lpstr>Some of the lessons which I have learnt</vt:lpstr>
      <vt:lpstr>Slide 22</vt:lpstr>
      <vt:lpstr>Slide 23</vt:lpstr>
      <vt:lpstr>How to fool the bank man</vt:lpstr>
      <vt:lpstr>After 10 years of Home Loan 1 and Home Loan 2</vt:lpstr>
      <vt:lpstr>Some of the lessons which I have learnt</vt:lpstr>
      <vt:lpstr>What do the bank and Govt. Wants us to do?</vt:lpstr>
      <vt:lpstr>How much deductible amount we can we put into Super</vt:lpstr>
      <vt:lpstr>If $110,000 is salary Package</vt:lpstr>
      <vt:lpstr>How does super grow in the fund</vt:lpstr>
      <vt:lpstr>The 10 top super funds in APRA’s performance test</vt:lpstr>
      <vt:lpstr>How does super grow in the fund - Amount of Contribution</vt:lpstr>
      <vt:lpstr>How does super grow in the fund - Amount of Contribution</vt:lpstr>
      <vt:lpstr>How does super grow in the fund - Amount of Contribution</vt:lpstr>
      <vt:lpstr>How does super grow in the fund - Amount of Contribution</vt:lpstr>
      <vt:lpstr>How does super grow in the fund - Amount of Contribution</vt:lpstr>
      <vt:lpstr>How does super grow in the fund - Amount of Contribution</vt:lpstr>
      <vt:lpstr>SMSF Statistical Report – June 21</vt:lpstr>
      <vt:lpstr>ATO knows we are there….</vt:lpstr>
      <vt:lpstr>When do you pay the home loan</vt:lpstr>
      <vt:lpstr>Set up of SMSF</vt:lpstr>
      <vt:lpstr>How do you get 10% or more return in SMSF</vt:lpstr>
      <vt:lpstr>How do you fund these purchases – PCG 2016/5</vt:lpstr>
      <vt:lpstr>Some of the Lessons which I have learnt </vt:lpstr>
      <vt:lpstr>How much in Super is enough</vt:lpstr>
      <vt:lpstr>How much in Super is enough</vt:lpstr>
      <vt:lpstr>What happens to super when you die (Tree)</vt:lpstr>
      <vt:lpstr>Is superannuation controlled by a will - No</vt:lpstr>
      <vt:lpstr>When one of two spouses die</vt:lpstr>
      <vt:lpstr>How much super can we have</vt:lpstr>
      <vt:lpstr>How much can we have in tax free income</vt:lpstr>
      <vt:lpstr>What do we do</vt:lpstr>
      <vt:lpstr>For further Enquires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Manoj</cp:lastModifiedBy>
  <cp:revision>37</cp:revision>
  <dcterms:created xsi:type="dcterms:W3CDTF">2021-04-13T01:54:17Z</dcterms:created>
  <dcterms:modified xsi:type="dcterms:W3CDTF">2021-12-28T02:54:12Z</dcterms:modified>
</cp:coreProperties>
</file>